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60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80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20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50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54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73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9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6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0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501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22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B70D5-F899-45FD-A045-9AA51CE1C19F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B6A56-9FC2-4910-80E3-7B2BCE7D9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82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1766" TargetMode="External"/><Relationship Id="rId7" Type="http://schemas.openxmlformats.org/officeDocument/2006/relationships/hyperlink" Target="http://fr.wikipedia.org/wiki/1802" TargetMode="External"/><Relationship Id="rId2" Type="http://schemas.openxmlformats.org/officeDocument/2006/relationships/hyperlink" Target="http://fr.wikipedia.org/w/index.php?title=Michael_Christoph_Hanov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fr.wikipedia.org/wiki/Gottfried_Reinhold_Treviranus" TargetMode="External"/><Relationship Id="rId5" Type="http://schemas.openxmlformats.org/officeDocument/2006/relationships/hyperlink" Target="http://fr.wikipedia.org/wiki/1800" TargetMode="External"/><Relationship Id="rId4" Type="http://schemas.openxmlformats.org/officeDocument/2006/relationships/hyperlink" Target="http://fr.wikipedia.org/wiki/Karl_Friedrich_Burdac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1802" TargetMode="External"/><Relationship Id="rId2" Type="http://schemas.openxmlformats.org/officeDocument/2006/relationships/hyperlink" Target="http://fr.wikipedia.org/wiki/Jean-Baptiste_Lamarck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fr.wikipedia.org/wiki/Animal" TargetMode="External"/><Relationship Id="rId4" Type="http://schemas.openxmlformats.org/officeDocument/2006/relationships/hyperlink" Target="http://fr.wikipedia.org/wiki/V%C3%A9g%C3%A9ta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Universelle des Sciences Biologiques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Résumé</a:t>
            </a:r>
          </a:p>
          <a:p>
            <a:r>
              <a:rPr lang="fr-FR" sz="3600" b="1" dirty="0" smtClean="0"/>
              <a:t>Professeur AISSAT Kamel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1473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1726" y="978569"/>
            <a:ext cx="7946722" cy="5193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cette optique, l’analyse se basera sur l’histoire :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Des systèmes de pensée en Biologie.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Les événements scientifiques (théoriques et techniques ainsi que les relations entre elles).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Méthodes utilisées en Biologie.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Les inventions techniques et leur contribution à l’évolution de la Biologie.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Les obstacles épistémologiques en Biologie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660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7528" y="768273"/>
            <a:ext cx="8568952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V- Les moyens utilisés :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Sources d’informations utilisées en histoire des sciences :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Fossiles (débris d’animaux et de végétaux trouvés dans les couches de la terre)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Peintures rupestres (dessins sur les parois rocheuses datant entre 15000-20000 ans).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musés.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poteries en terre cuite.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parois rocheuses (murs formés de rochers).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ouvrages originaux se trouvant dans les grandes bibliothèques mondiales spécialisées en histoire des sciences.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9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/>
          </p:nvPr>
        </p:nvGraphicFramePr>
        <p:xfrm>
          <a:off x="1415479" y="2420887"/>
          <a:ext cx="9252522" cy="3097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1479157734"/>
                    </a:ext>
                  </a:extLst>
                </a:gridCol>
                <a:gridCol w="2898574">
                  <a:extLst>
                    <a:ext uri="{9D8B030D-6E8A-4147-A177-3AD203B41FA5}">
                      <a16:colId xmlns:a16="http://schemas.microsoft.com/office/drawing/2014/main" val="734422981"/>
                    </a:ext>
                  </a:extLst>
                </a:gridCol>
                <a:gridCol w="2489693">
                  <a:extLst>
                    <a:ext uri="{9D8B030D-6E8A-4147-A177-3AD203B41FA5}">
                      <a16:colId xmlns:a16="http://schemas.microsoft.com/office/drawing/2014/main" val="71032225"/>
                    </a:ext>
                  </a:extLst>
                </a:gridCol>
                <a:gridCol w="1559998">
                  <a:extLst>
                    <a:ext uri="{9D8B030D-6E8A-4147-A177-3AD203B41FA5}">
                      <a16:colId xmlns:a16="http://schemas.microsoft.com/office/drawing/2014/main" val="2262254414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 Période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Chronologie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Période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Chronologie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1349918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</a:rPr>
                        <a:t>1/ Préhistorique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≈ 3millions d’années-5000Av.J.C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>
                          <a:effectLst/>
                        </a:rPr>
                        <a:t>4/ Renaissance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≈ 1450-1600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3380119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</a:rPr>
                        <a:t>2/ Antiquité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5000-début de notre ère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5/ Période classique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r>
                        <a:rPr lang="fr-FR" sz="2400" baseline="30000" dirty="0">
                          <a:solidFill>
                            <a:srgbClr val="FF0000"/>
                          </a:solidFill>
                          <a:effectLst/>
                        </a:rPr>
                        <a:t>ème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 siècle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580962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effectLst/>
                        </a:rPr>
                        <a:t>3/ Moyen Age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fr-FR" sz="2400" baseline="30000" dirty="0">
                          <a:solidFill>
                            <a:srgbClr val="FF0000"/>
                          </a:solidFill>
                          <a:effectLst/>
                        </a:rPr>
                        <a:t>ème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 siècle-1450Ap.J.C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effectLst/>
                        </a:rPr>
                        <a:t>6/ Siècle des lumières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r>
                        <a:rPr lang="fr-FR" sz="2400" baseline="30000" dirty="0">
                          <a:solidFill>
                            <a:srgbClr val="FF0000"/>
                          </a:solidFill>
                          <a:effectLst/>
                        </a:rPr>
                        <a:t>ème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effectLst/>
                        </a:rPr>
                        <a:t> siècle</a:t>
                      </a:r>
                      <a:endParaRPr lang="fr-F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235488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07568" y="620689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VI- les périodes et leurs Chronologies en histoire des sciences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08488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512" y="1052737"/>
            <a:ext cx="7920880" cy="3746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quoi la biologie ?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biologie : 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c’est la science de la vie qui a pour but l’étude des êtres vivants ; animaux et végétaux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l'origine la biologie n'était que la description du vivant. On la nommait </a:t>
            </a:r>
            <a:r>
              <a:rPr lang="fr-FR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Sciences Naturelles.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36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-82425"/>
            <a:ext cx="9036496" cy="684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sens moderne du terme "biologie" a été introduit séparément par :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Michael Christoph Hanov (page inexistante)"/>
              </a:rPr>
              <a:t>Michael Christoph </a:t>
            </a:r>
            <a:r>
              <a:rPr lang="fr-FR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Michael Christoph Hanov (page inexistante)"/>
              </a:rPr>
              <a:t>Hanov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dans le titre du volume 3 de son ouvrage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Philosophiae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naturalis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sive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physicae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dogmaticae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Geologia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biologia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phytologia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generalis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dendrologia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publié en </a:t>
            </a: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1766"/>
              </a:rPr>
              <a:t>1766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arl Friedrich Burdach"/>
              </a:rPr>
              <a:t>Karl Friedrich </a:t>
            </a:r>
            <a:r>
              <a:rPr lang="fr-FR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Karl Friedrich Burdach"/>
              </a:rPr>
              <a:t>Burdach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1800"/>
              </a:rPr>
              <a:t>1800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Gottfried Reinhold Treviranus"/>
              </a:rPr>
              <a:t>Gottfried Reinhold </a:t>
            </a:r>
            <a:r>
              <a:rPr lang="fr-FR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 tooltip="Gottfried Reinhold Treviranus"/>
              </a:rPr>
              <a:t>Treviranus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Biologie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Philosophie der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lebenden</a:t>
            </a:r>
            <a:r>
              <a:rPr lang="fr-FR" sz="3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</a:t>
            </a:r>
            <a:r>
              <a:rPr lang="fr-FR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 tooltip="1802"/>
              </a:rPr>
              <a:t>1802</a:t>
            </a:r>
            <a:r>
              <a:rPr lang="fr-FR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9800" y="609601"/>
            <a:ext cx="820420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Jean-Baptiste Lamarck"/>
              </a:rPr>
              <a:t>Jean-Baptiste Lamarck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3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Recherches sur l’organisation des corps vivants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fr-FR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1802"/>
              </a:rPr>
              <a:t>1802</a:t>
            </a: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qui en donne la définition suivante: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ce qui est généralement commun aux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Végétal"/>
              </a:rPr>
              <a:t>végétaux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aux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 tooltip="Animal"/>
              </a:rPr>
              <a:t>animaux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comme toutes les facultés qui sont propres à chacun de ces êtres sans exception, doit constituer l'unique et vaste objet d'une science particulière qui n'est pas encore fondée, qui n'a même pas de nom, et à laquelle je donnerai le nom de biologie. »</a:t>
            </a:r>
            <a:endParaRPr lang="fr-FR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00" y="1166843"/>
            <a:ext cx="10528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/>
              <a:t>Bien que le terme biologie n’ait été crée qu’en 1802 </a:t>
            </a:r>
            <a:r>
              <a:rPr lang="fr-FR" sz="4000" dirty="0"/>
              <a:t>simultanément </a:t>
            </a:r>
            <a:r>
              <a:rPr lang="fr-FR" sz="4000" b="1" u="sng" dirty="0">
                <a:solidFill>
                  <a:srgbClr val="FF0000"/>
                </a:solidFill>
              </a:rPr>
              <a:t>par Lamarck en France et </a:t>
            </a:r>
            <a:r>
              <a:rPr lang="fr-FR" sz="4000" b="1" u="sng" dirty="0" err="1">
                <a:solidFill>
                  <a:srgbClr val="FF0000"/>
                </a:solidFill>
              </a:rPr>
              <a:t>Treviranus</a:t>
            </a:r>
            <a:r>
              <a:rPr lang="fr-FR" sz="4000" b="1" u="sng" dirty="0">
                <a:solidFill>
                  <a:srgbClr val="FF0000"/>
                </a:solidFill>
              </a:rPr>
              <a:t> en Allemagne</a:t>
            </a:r>
            <a:r>
              <a:rPr lang="fr-FR" sz="4000" dirty="0"/>
              <a:t>, précédés par </a:t>
            </a:r>
            <a:r>
              <a:rPr lang="fr-FR" sz="4000" dirty="0" err="1"/>
              <a:t>Burdach</a:t>
            </a:r>
            <a:r>
              <a:rPr lang="fr-FR" sz="4000" dirty="0"/>
              <a:t>, l’étude de la vie et des êtres vivants avait déjà connu alors un passé de plusieurs siècles (L’homme préhistorique connaissait déjà la biologie avant quelle soit une science à part entière) </a:t>
            </a:r>
            <a:r>
              <a:rPr lang="fr-FR" sz="4000" dirty="0" smtClean="0"/>
              <a:t>: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51689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8400" y="647701"/>
            <a:ext cx="81661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/>
              <a:t>Exemples : </a:t>
            </a:r>
            <a:endParaRPr lang="fr-FR" sz="4000" dirty="0" smtClean="0"/>
          </a:p>
          <a:p>
            <a:r>
              <a:rPr lang="fr-FR" sz="4000" dirty="0" smtClean="0"/>
              <a:t>dans </a:t>
            </a:r>
            <a:r>
              <a:rPr lang="fr-FR" sz="4000" dirty="0"/>
              <a:t>l’antiquité (5000 Av J C - début de notre ère) :</a:t>
            </a:r>
          </a:p>
          <a:p>
            <a:r>
              <a:rPr lang="fr-FR" sz="4000" dirty="0"/>
              <a:t>•	les égyptiens pratiquaient la chirurgie et l’embaumement.</a:t>
            </a:r>
          </a:p>
          <a:p>
            <a:r>
              <a:rPr lang="fr-FR" sz="4000" dirty="0"/>
              <a:t>•	les chinois avaient des connaissances  sur divers animaux tels que les vers à soie qu’ils élevaient pour fabriquer de précieux textiles.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1807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5640" y="548680"/>
            <a:ext cx="712879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II- Objectifs :</a:t>
            </a:r>
          </a:p>
          <a:p>
            <a:pPr marL="457200" indent="-457200">
              <a:buFontTx/>
              <a:buChar char="-"/>
            </a:pPr>
            <a:r>
              <a:rPr lang="fr-FR" sz="2800" b="1" dirty="0"/>
              <a:t>Enseigner l’histoire universelle des sciences aux scientifiques.</a:t>
            </a:r>
          </a:p>
          <a:p>
            <a:pPr marL="457200" indent="-457200">
              <a:buFontTx/>
              <a:buChar char="-"/>
            </a:pPr>
            <a:endParaRPr lang="fr-FR" sz="2800" b="1" dirty="0"/>
          </a:p>
          <a:p>
            <a:pPr marL="457200" indent="-457200">
              <a:buFontTx/>
              <a:buChar char="-"/>
            </a:pPr>
            <a:r>
              <a:rPr lang="fr-FR" sz="2800" b="1" dirty="0"/>
              <a:t>La connaissance chronologique des grands événements scientifiques en biologie.</a:t>
            </a:r>
          </a:p>
          <a:p>
            <a:pPr marL="457200" indent="-457200">
              <a:buFontTx/>
              <a:buChar char="-"/>
            </a:pPr>
            <a:endParaRPr lang="fr-FR" sz="2800" b="1" dirty="0"/>
          </a:p>
          <a:p>
            <a:pPr marL="457200" indent="-457200">
              <a:buFontTx/>
              <a:buChar char="-"/>
            </a:pPr>
            <a:r>
              <a:rPr lang="fr-FR" sz="2800" b="1" dirty="0"/>
              <a:t>Confirmation historique du caractère cumulatif du savoir humain et de son esprit créatif.</a:t>
            </a:r>
          </a:p>
          <a:p>
            <a:pPr marL="457200" indent="-457200">
              <a:buFontTx/>
              <a:buChar char="-"/>
            </a:pPr>
            <a:endParaRPr lang="fr-FR" sz="2800" b="1" dirty="0"/>
          </a:p>
          <a:p>
            <a:r>
              <a:rPr lang="fr-FR" sz="2800" b="1" dirty="0"/>
              <a:t>-          Acquisition d’une culture scientifique globale de la biologie.</a:t>
            </a:r>
          </a:p>
        </p:txBody>
      </p:sp>
    </p:spTree>
    <p:extLst>
      <p:ext uri="{BB962C8B-B14F-4D97-AF65-F5344CB8AC3E}">
        <p14:creationId xmlns:p14="http://schemas.microsoft.com/office/powerpoint/2010/main" val="1526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764706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 III- Contenu :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      Introduction générale à l’histoire universelle des sciences</a:t>
            </a:r>
            <a:endParaRPr lang="fr-FR" sz="2400" b="1" dirty="0"/>
          </a:p>
          <a:p>
            <a:pPr algn="ctr"/>
            <a:endParaRPr lang="fr-FR" sz="2400" b="1" dirty="0"/>
          </a:p>
          <a:p>
            <a:r>
              <a:rPr lang="fr-FR" sz="2400" b="1" dirty="0"/>
              <a:t>1.           Description de l’état des sciences pendant la préhistoire.</a:t>
            </a:r>
          </a:p>
          <a:p>
            <a:r>
              <a:rPr lang="fr-FR" sz="2400" b="1" dirty="0"/>
              <a:t>2.       L’antiquité.</a:t>
            </a:r>
          </a:p>
          <a:p>
            <a:r>
              <a:rPr lang="fr-FR" sz="2400" b="1" dirty="0"/>
              <a:t>3.       Moyen Âge :</a:t>
            </a:r>
          </a:p>
          <a:p>
            <a:r>
              <a:rPr lang="fr-FR" sz="2400" b="1" dirty="0"/>
              <a:t> 	- Biologie en Occident</a:t>
            </a:r>
          </a:p>
          <a:p>
            <a:r>
              <a:rPr lang="fr-FR" sz="2400" b="1" dirty="0"/>
              <a:t>	- Biologie en Orient.</a:t>
            </a:r>
          </a:p>
          <a:p>
            <a:r>
              <a:rPr lang="fr-FR" sz="2400" b="1" dirty="0"/>
              <a:t>4.        Le 16ème et le 17 </a:t>
            </a:r>
            <a:r>
              <a:rPr lang="fr-FR" sz="2400" b="1" dirty="0" err="1"/>
              <a:t>ème</a:t>
            </a:r>
            <a:r>
              <a:rPr lang="fr-FR" sz="2400" b="1" dirty="0"/>
              <a:t> siècle : la renaissance et progrès scientifiques.</a:t>
            </a:r>
          </a:p>
          <a:p>
            <a:pPr marL="457200" indent="-457200">
              <a:buAutoNum type="arabicPeriod" startAt="5"/>
            </a:pPr>
            <a:r>
              <a:rPr lang="fr-FR" sz="2400" b="1" dirty="0"/>
              <a:t>Le 18ème siècle : les lumières et le darwinisme (théorie de l’évolution des espèces).</a:t>
            </a:r>
          </a:p>
          <a:p>
            <a:pPr marL="457200" indent="-457200">
              <a:buAutoNum type="arabicPeriod" startAt="5"/>
            </a:pPr>
            <a:r>
              <a:rPr lang="fr-FR" sz="2400" b="1" dirty="0"/>
              <a:t>Le 19ème siècle : étape cruciale dans l’évolution de la biologie.</a:t>
            </a:r>
          </a:p>
          <a:p>
            <a:pPr marL="457200" indent="-457200">
              <a:buAutoNum type="arabicPeriod" startAt="5"/>
            </a:pPr>
            <a:r>
              <a:rPr lang="fr-FR" sz="2400" b="1" dirty="0"/>
              <a:t> Le 20éme siècle : théorie cellulaire, embryologie, biologie moléculaire et le génie génétique.</a:t>
            </a:r>
          </a:p>
        </p:txBody>
      </p:sp>
    </p:spTree>
    <p:extLst>
      <p:ext uri="{BB962C8B-B14F-4D97-AF65-F5344CB8AC3E}">
        <p14:creationId xmlns:p14="http://schemas.microsoft.com/office/powerpoint/2010/main" val="31661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512" y="476672"/>
            <a:ext cx="8712968" cy="6936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IV- Méthode ou démarche à suivre dans l’étude de l’histoire des sciences (Que faire ?).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démarche à suivre consiste à une analyse descriptive et critique de :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L’évolution créative de l’esprit humain.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          Période des grands événements historiques caractérisant l’évolution de la biologie,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      Divers systèmes (Doctrines) de la pensée humaine dans le domaine de la Biologie.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0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382</Words>
  <Application>Microsoft Office PowerPoint</Application>
  <PresentationFormat>Grand écran</PresentationFormat>
  <Paragraphs>75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Thème Office</vt:lpstr>
      <vt:lpstr>Histoire Universelle des Sciences Biologiques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Universelle des Sciences Biologiques</dc:title>
  <dc:creator>ghiles aissat</dc:creator>
  <cp:lastModifiedBy>ghiles aissat</cp:lastModifiedBy>
  <cp:revision>5</cp:revision>
  <dcterms:created xsi:type="dcterms:W3CDTF">2021-03-01T08:35:59Z</dcterms:created>
  <dcterms:modified xsi:type="dcterms:W3CDTF">2022-09-20T09:44:09Z</dcterms:modified>
</cp:coreProperties>
</file>