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72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4" r:id="rId19"/>
    <p:sldId id="285" r:id="rId20"/>
    <p:sldId id="299" r:id="rId21"/>
    <p:sldId id="300" r:id="rId22"/>
    <p:sldId id="289" r:id="rId23"/>
    <p:sldId id="293" r:id="rId24"/>
    <p:sldId id="294" r:id="rId25"/>
    <p:sldId id="295" r:id="rId26"/>
    <p:sldId id="297" r:id="rId27"/>
    <p:sldId id="298" r:id="rId28"/>
    <p:sldId id="296" r:id="rId29"/>
    <p:sldId id="301" r:id="rId30"/>
    <p:sldId id="302" r:id="rId31"/>
    <p:sldId id="303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EF4A57-A194-4115-A557-E18596BF2F3F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8C5A76-0254-498A-B70A-5B0E354E9A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Patrimoine_g%C3%A9n%C3%A9tique" TargetMode="External"/><Relationship Id="rId2" Type="http://schemas.openxmlformats.org/officeDocument/2006/relationships/hyperlink" Target="http://fr.wikipedia.org/wiki/Pratiqu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.wikipedia.org/wiki/Esp%C3%A8ce_humain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Nom_binomina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Bas-de-casse" TargetMode="External"/><Relationship Id="rId3" Type="http://schemas.openxmlformats.org/officeDocument/2006/relationships/hyperlink" Target="http://fr.wikipedia.org/wiki/Capitale_et_majuscule" TargetMode="External"/><Relationship Id="rId7" Type="http://schemas.openxmlformats.org/officeDocument/2006/relationships/hyperlink" Target="http://fr.wikipedia.org/wiki/Attribut_(grammaire)" TargetMode="External"/><Relationship Id="rId2" Type="http://schemas.openxmlformats.org/officeDocument/2006/relationships/hyperlink" Target="http://fr.wikipedia.org/wiki/Genre_(biologie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r.wikipedia.org/wiki/G%C3%A9nitif" TargetMode="External"/><Relationship Id="rId5" Type="http://schemas.openxmlformats.org/officeDocument/2006/relationships/hyperlink" Target="http://fr.wikipedia.org/wiki/Adjectif" TargetMode="External"/><Relationship Id="rId4" Type="http://schemas.openxmlformats.org/officeDocument/2006/relationships/hyperlink" Target="http://fr.wikipedia.org/wiki/Esp%C3%A8ce_(biologie)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Magnoliopsida" TargetMode="External"/><Relationship Id="rId13" Type="http://schemas.openxmlformats.org/officeDocument/2006/relationships/hyperlink" Target="https://fr.wikipedia.org/wiki/Genre_(biologie)" TargetMode="External"/><Relationship Id="rId3" Type="http://schemas.openxmlformats.org/officeDocument/2006/relationships/hyperlink" Target="https://fr.wikipedia.org/wiki/R%C3%A8gne_(biologie)" TargetMode="External"/><Relationship Id="rId7" Type="http://schemas.openxmlformats.org/officeDocument/2006/relationships/hyperlink" Target="https://fr.wikipedia.org/wiki/Classe_(biologie)" TargetMode="External"/><Relationship Id="rId12" Type="http://schemas.openxmlformats.org/officeDocument/2006/relationships/hyperlink" Target="https://fr.wikipedia.org/wiki/Solanacea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fr.wikipedia.org/wiki/Magnolophyta" TargetMode="External"/><Relationship Id="rId11" Type="http://schemas.openxmlformats.org/officeDocument/2006/relationships/hyperlink" Target="https://fr.wikipedia.org/wiki/Famille_(biologie)" TargetMode="External"/><Relationship Id="rId5" Type="http://schemas.openxmlformats.org/officeDocument/2006/relationships/hyperlink" Target="https://fr.wikipedia.org/wiki/Division_(biologie)" TargetMode="External"/><Relationship Id="rId10" Type="http://schemas.openxmlformats.org/officeDocument/2006/relationships/hyperlink" Target="https://fr.wikipedia.org/wiki/Solanales" TargetMode="External"/><Relationship Id="rId4" Type="http://schemas.openxmlformats.org/officeDocument/2006/relationships/hyperlink" Target="https://fr.wikipedia.org/wiki/Plante" TargetMode="External"/><Relationship Id="rId9" Type="http://schemas.openxmlformats.org/officeDocument/2006/relationships/hyperlink" Target="https://fr.wikipedia.org/wiki/Ordre_(biologie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1707" TargetMode="External"/><Relationship Id="rId3" Type="http://schemas.openxmlformats.org/officeDocument/2006/relationships/hyperlink" Target="http://fr.wikipedia.org/wiki/Caract%C3%A8re_(biologie)" TargetMode="External"/><Relationship Id="rId7" Type="http://schemas.openxmlformats.org/officeDocument/2006/relationships/hyperlink" Target="http://fr.wikipedia.org/wiki/Carl_von_Linn%C3%A9" TargetMode="External"/><Relationship Id="rId2" Type="http://schemas.openxmlformats.org/officeDocument/2006/relationships/hyperlink" Target="http://fr.wikipedia.org/wiki/Classification_scientifique_des_esp%C3%A8c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r.wikipedia.org/wiki/Su%C3%A8de" TargetMode="External"/><Relationship Id="rId5" Type="http://schemas.openxmlformats.org/officeDocument/2006/relationships/hyperlink" Target="http://fr.wikipedia.org/wiki/Botanique" TargetMode="External"/><Relationship Id="rId4" Type="http://schemas.openxmlformats.org/officeDocument/2006/relationships/hyperlink" Target="http://fr.wikipedia.org/wiki/Esp%C3%A8ce" TargetMode="External"/><Relationship Id="rId9" Type="http://schemas.openxmlformats.org/officeDocument/2006/relationships/hyperlink" Target="http://fr.wikipedia.org/wiki/177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Carl_von_Linn%C3%A9" TargetMode="External"/><Relationship Id="rId2" Type="http://schemas.openxmlformats.org/officeDocument/2006/relationships/hyperlink" Target="http://fr.wikipedia.org/wiki/Systema_Natura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Encyclop%C3%A9die_ou_Dictionnaire_raisonn%C3%A9_des_sciences,_des_arts_et_des_m%C3%A9tiers" TargetMode="External"/><Relationship Id="rId2" Type="http://schemas.openxmlformats.org/officeDocument/2006/relationships/hyperlink" Target="http://fr.wikipedia.org/wiki/Lumi%C3%A8res_(philosophie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r.wikipedia.org/wiki/Charles_Darwin" TargetMode="External"/><Relationship Id="rId4" Type="http://schemas.openxmlformats.org/officeDocument/2006/relationships/hyperlink" Target="http://fr.wikipedia.org/wiki/Jean-Baptiste_de_Lamarc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0" y="88032"/>
            <a:ext cx="8229600" cy="1828800"/>
          </a:xfrm>
        </p:spPr>
        <p:txBody>
          <a:bodyPr>
            <a:normAutofit/>
          </a:bodyPr>
          <a:lstStyle/>
          <a:p>
            <a:r>
              <a:rPr lang="fr-FR" dirty="0" smtClean="0"/>
              <a:t>Le XVIII° siècle 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8208912" cy="1871322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siècle des Lumières et le darwinisme (théorie de l’évolution des espèces)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11560" y="441240"/>
            <a:ext cx="825102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Importante découverte en immunologie 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Edouard Jenner 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invente la vaccination (appelée à l'époque </a:t>
            </a:r>
            <a:r>
              <a:rPr kumimoji="0" 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variolation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) : Pour immuniser les gens de la variole, elle les contaminait avec un virus proche de celui de la variole (</a:t>
            </a:r>
            <a:r>
              <a:rPr kumimoji="0" 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smal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pox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), mais inoffensif sur l'homme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Conclusion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Remplacement des idées issues du « Catastrophisme » par des idées d’évolution linéaires.</a:t>
            </a:r>
            <a:br>
              <a:rPr lang="fr-FR" sz="3200" dirty="0" smtClean="0"/>
            </a:br>
            <a:r>
              <a:rPr lang="fr-FR" sz="3200" dirty="0" smtClean="0"/>
              <a:t>·    Des classifications nouvelles apparaissent du fait de nouveaux critères basées sur la morphologie externe.</a:t>
            </a:r>
            <a:br>
              <a:rPr lang="fr-FR" sz="3200" dirty="0" smtClean="0"/>
            </a:br>
            <a:r>
              <a:rPr lang="fr-FR" sz="3200" dirty="0" smtClean="0"/>
              <a:t>·     Apparitions de plusieurs idées spéculatives précurseur de futures théories</a:t>
            </a:r>
            <a:br>
              <a:rPr lang="fr-FR" sz="3200" dirty="0" smtClean="0"/>
            </a:b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Le XIX° siècle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r>
              <a:rPr lang="fr-FR" b="1" dirty="0" smtClean="0"/>
              <a:t>A. La théorie cellulaire</a:t>
            </a:r>
          </a:p>
          <a:p>
            <a:r>
              <a:rPr lang="fr-FR" b="1" dirty="0" smtClean="0"/>
              <a:t>B. Le transformisme de Lamarck</a:t>
            </a:r>
          </a:p>
          <a:p>
            <a:r>
              <a:rPr lang="fr-FR" b="1" dirty="0" smtClean="0"/>
              <a:t>C. Le fixisme de Cuvier</a:t>
            </a:r>
            <a:endParaRPr lang="fr-FR" dirty="0" smtClean="0"/>
          </a:p>
          <a:p>
            <a:r>
              <a:rPr lang="fr-FR" b="1" dirty="0" smtClean="0"/>
              <a:t>D. L'évolutionnisme de Darwin</a:t>
            </a:r>
            <a:endParaRPr lang="fr-FR" dirty="0" smtClean="0"/>
          </a:p>
          <a:p>
            <a:r>
              <a:rPr lang="fr-FR" b="1" dirty="0" smtClean="0"/>
              <a:t>E. Darwinisme social et eugénique</a:t>
            </a:r>
            <a:endParaRPr lang="fr-FR" dirty="0" smtClean="0"/>
          </a:p>
          <a:p>
            <a:r>
              <a:rPr lang="fr-FR" b="1" dirty="0" smtClean="0"/>
              <a:t>F. La physiologie expérimentale et la microbiologie</a:t>
            </a:r>
          </a:p>
          <a:p>
            <a:r>
              <a:rPr lang="fr-FR" b="1" dirty="0" smtClean="0"/>
              <a:t>G. Embryologie et reproduction</a:t>
            </a:r>
            <a:endParaRPr lang="fr-FR" dirty="0" smtClean="0"/>
          </a:p>
          <a:p>
            <a:r>
              <a:rPr lang="fr-FR" b="1" dirty="0" smtClean="0"/>
              <a:t>(H. La génétique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A. La théorie cellulaire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Jakob Schleiden</a:t>
            </a:r>
            <a:r>
              <a:rPr lang="fr-FR" dirty="0" smtClean="0"/>
              <a:t> (de 1804 à 1881) observe que toutes les plantes sont constituées de cellules.</a:t>
            </a:r>
          </a:p>
          <a:p>
            <a:endParaRPr lang="fr-FR" dirty="0" smtClean="0"/>
          </a:p>
          <a:p>
            <a:r>
              <a:rPr lang="fr-FR" b="1" dirty="0" smtClean="0"/>
              <a:t>Théodore Schwann</a:t>
            </a:r>
            <a:r>
              <a:rPr lang="fr-FR" dirty="0" smtClean="0"/>
              <a:t> (de 1810 à 1882) étend cette constatation à tous les animaux.</a:t>
            </a:r>
          </a:p>
          <a:p>
            <a:endParaRPr lang="fr-FR" dirty="0" smtClean="0"/>
          </a:p>
          <a:p>
            <a:r>
              <a:rPr lang="fr-FR" b="1" dirty="0" smtClean="0"/>
              <a:t>Rudolf Virchow</a:t>
            </a:r>
            <a:r>
              <a:rPr lang="fr-FR" dirty="0" smtClean="0"/>
              <a:t> (de 1821 à 1902) : les cellules naissent à partir d'autres cellules.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/>
              <a:t> </a:t>
            </a:r>
            <a:r>
              <a:rPr lang="fr-FR" dirty="0" smtClean="0"/>
              <a:t>B. Le transformisme de Lamarck</a:t>
            </a:r>
            <a:br>
              <a:rPr lang="fr-FR" dirty="0" smtClean="0"/>
            </a:br>
            <a:r>
              <a:rPr lang="fr-FR" dirty="0" smtClean="0"/>
              <a:t>Lamarck (de 1744 à 1829)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44176"/>
            <a:ext cx="8435280" cy="470916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Pense que les animaux peuvent se "transformer" au cours du temps.</a:t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>Ses deux hypothèses : </a:t>
            </a:r>
          </a:p>
          <a:p>
            <a:pPr>
              <a:buNone/>
            </a:pPr>
            <a:r>
              <a:rPr lang="fr-FR" dirty="0" smtClean="0"/>
              <a:t>Emploi et développement d’un organe: usage d’un organe donne une puissance, le non usage régression de l’organe</a:t>
            </a:r>
          </a:p>
          <a:p>
            <a:endParaRPr lang="fr-FR" dirty="0" smtClean="0"/>
          </a:p>
          <a:p>
            <a:pPr algn="ctr">
              <a:buNone/>
            </a:pPr>
            <a:r>
              <a:rPr lang="fr-FR" sz="3600" dirty="0" smtClean="0">
                <a:solidFill>
                  <a:srgbClr val="FFC000"/>
                </a:solidFill>
              </a:rPr>
              <a:t>C'est la thèse de l'hérédité de l'acquis. Elle aura beaucoup d'influence.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C. Le fixisme de Cuvier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Georges Cuvier</a:t>
            </a:r>
            <a:r>
              <a:rPr lang="fr-FR" dirty="0" smtClean="0"/>
              <a:t> (de 1769 à 1832) effectue de l'anatomie comparée. Il est l'un des fondateurs de la paléontologie.</a:t>
            </a:r>
          </a:p>
          <a:p>
            <a:r>
              <a:rPr lang="fr-FR" dirty="0" smtClean="0"/>
              <a:t>Il regroupe les espèces grâce à leur anatomie ; en effet, pour une espèce donnée, plusieurs détails anatomiques sont toujours les mêmes.</a:t>
            </a:r>
          </a:p>
          <a:p>
            <a:pPr algn="ctr">
              <a:buNone/>
            </a:pPr>
            <a:r>
              <a:rPr lang="fr-FR" sz="3600" dirty="0" smtClean="0">
                <a:solidFill>
                  <a:srgbClr val="FFC000"/>
                </a:solidFill>
              </a:rPr>
              <a:t>Ainsi, toutes les espèces ont toujours existé mais ne se sont différenciées que superficiellement.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D. L'évolutionnisme de Darwin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Cha</a:t>
            </a:r>
            <a:r>
              <a:rPr lang="fr-FR" b="1" i="1" dirty="0" smtClean="0"/>
              <a:t>r</a:t>
            </a:r>
            <a:r>
              <a:rPr lang="fr-FR" b="1" dirty="0" smtClean="0"/>
              <a:t>les </a:t>
            </a:r>
            <a:r>
              <a:rPr lang="fr-FR" b="1" i="1" dirty="0" smtClean="0"/>
              <a:t>Darwin</a:t>
            </a:r>
            <a:r>
              <a:rPr lang="fr-FR" dirty="0" smtClean="0"/>
              <a:t> (de 1809 à 1882) parle de sélection naturelle : seuls les plus adaptés survivent.</a:t>
            </a:r>
          </a:p>
          <a:p>
            <a:pPr algn="ctr">
              <a:buNone/>
            </a:pPr>
            <a:r>
              <a:rPr lang="fr-FR" dirty="0" smtClean="0"/>
              <a:t>Mécanismes :</a:t>
            </a:r>
          </a:p>
          <a:p>
            <a:pPr lvl="0"/>
            <a:r>
              <a:rPr lang="fr-FR" dirty="0" smtClean="0"/>
              <a:t>Dangers de l'environnement : température, nourriture …</a:t>
            </a:r>
          </a:p>
          <a:p>
            <a:pPr lvl="0"/>
            <a:r>
              <a:rPr lang="fr-FR" dirty="0" smtClean="0"/>
              <a:t>Prédateurs : carnassiers, </a:t>
            </a:r>
            <a:r>
              <a:rPr lang="fr-FR" dirty="0" err="1" smtClean="0"/>
              <a:t>etc</a:t>
            </a:r>
            <a:r>
              <a:rPr lang="fr-FR" dirty="0" smtClean="0"/>
              <a:t> …</a:t>
            </a:r>
          </a:p>
          <a:p>
            <a:pPr lvl="0"/>
            <a:r>
              <a:rPr lang="fr-FR" dirty="0" smtClean="0"/>
              <a:t>Facteurs de relation : sélection des reproducteurs.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E. Darwinisme social et eugénique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Darwin n'avait pas refusé la théorie de l'hérédité de l'acquis. Il est à l'origine du Darwinisme social (= lutte entre différentes espèces pour leur survie).</a:t>
            </a:r>
          </a:p>
          <a:p>
            <a:pPr>
              <a:buNone/>
            </a:pPr>
            <a:r>
              <a:rPr lang="fr-FR" b="1" dirty="0" smtClean="0"/>
              <a:t>Eugénisme</a:t>
            </a:r>
            <a:r>
              <a:rPr lang="fr-FR" dirty="0" smtClean="0"/>
              <a:t> peut être défini comme l’ensemble des méthodes et </a:t>
            </a:r>
            <a:r>
              <a:rPr lang="fr-FR" u="sng" dirty="0" smtClean="0">
                <a:hlinkClick r:id="rId2" tooltip="Pratiques"/>
              </a:rPr>
              <a:t>pratiques</a:t>
            </a:r>
            <a:r>
              <a:rPr lang="fr-FR" dirty="0" smtClean="0"/>
              <a:t> visant à transformer le </a:t>
            </a:r>
            <a:r>
              <a:rPr lang="fr-FR" u="sng" dirty="0" smtClean="0">
                <a:hlinkClick r:id="rId3" tooltip="Patrimoine génétique"/>
              </a:rPr>
              <a:t>patrimoine génétique</a:t>
            </a:r>
            <a:r>
              <a:rPr lang="fr-FR" dirty="0" smtClean="0"/>
              <a:t> de l’</a:t>
            </a:r>
            <a:r>
              <a:rPr lang="fr-FR" u="sng" dirty="0" smtClean="0">
                <a:hlinkClick r:id="rId4" tooltip="Espèce humaine"/>
              </a:rPr>
              <a:t>espèce humaine</a:t>
            </a:r>
            <a:r>
              <a:rPr lang="fr-FR" dirty="0" smtClean="0"/>
              <a:t>, dans le but de le faire tendre vers un idéal déterminé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F. La physiologie expérimentale et la microbiologie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rgbClr val="FFC000"/>
                </a:solidFill>
              </a:rPr>
              <a:t>Claude Bernard (de 1813 à 1878), physiologiste expérimentateur</a:t>
            </a:r>
            <a:r>
              <a:rPr lang="fr-FR" sz="2400" dirty="0" smtClean="0"/>
              <a:t> étudie la digestion, la glycogénogénèse du foie et touche du doigt les messages nerveux et hormonaux.</a:t>
            </a:r>
          </a:p>
          <a:p>
            <a:endParaRPr lang="fr-FR" sz="1050" dirty="0" smtClean="0"/>
          </a:p>
          <a:p>
            <a:r>
              <a:rPr lang="fr-FR" sz="2400" b="1" dirty="0" smtClean="0">
                <a:solidFill>
                  <a:srgbClr val="FFC000"/>
                </a:solidFill>
              </a:rPr>
              <a:t>Louis Pasteur </a:t>
            </a:r>
            <a:r>
              <a:rPr lang="fr-FR" sz="2400" dirty="0" smtClean="0">
                <a:solidFill>
                  <a:srgbClr val="FFC000"/>
                </a:solidFill>
              </a:rPr>
              <a:t>(de 1822 à 1895)</a:t>
            </a:r>
            <a:r>
              <a:rPr lang="fr-FR" sz="2400" dirty="0" smtClean="0"/>
              <a:t> étudie l'immunologie et (c'est nouveau) la microbiologie.</a:t>
            </a:r>
          </a:p>
          <a:p>
            <a:pPr>
              <a:buNone/>
            </a:pPr>
            <a:r>
              <a:rPr lang="fr-FR" sz="2400" dirty="0" smtClean="0"/>
              <a:t>	Il observe le monde des micro-organismes, et étudie en particulier les pathogènes.</a:t>
            </a:r>
          </a:p>
          <a:p>
            <a:pPr>
              <a:buNone/>
            </a:pPr>
            <a:r>
              <a:rPr lang="fr-FR" sz="2400" dirty="0" smtClean="0"/>
              <a:t>	Il soigne beaucoup de maladies: maladie du charbon, choléra …</a:t>
            </a:r>
          </a:p>
          <a:p>
            <a:pPr>
              <a:buNone/>
            </a:pP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FFC000"/>
                </a:solidFill>
              </a:rPr>
              <a:t>En 1885, il effectue la première vaccination sur un humain (contre la rage) ; cette vaccination va devenir systématique.</a:t>
            </a:r>
          </a:p>
          <a:p>
            <a:pPr lvl="0">
              <a:buNone/>
            </a:pPr>
            <a:r>
              <a:rPr lang="fr-FR" sz="2400" dirty="0" smtClean="0">
                <a:solidFill>
                  <a:srgbClr val="FFC000"/>
                </a:solidFill>
              </a:rPr>
              <a:t>	Il démontre que </a:t>
            </a:r>
            <a:r>
              <a:rPr lang="fr-FR" sz="2400" b="1" dirty="0" smtClean="0">
                <a:solidFill>
                  <a:srgbClr val="FFC000"/>
                </a:solidFill>
              </a:rPr>
              <a:t>la génération spontanée n'existe pas</a:t>
            </a:r>
            <a:r>
              <a:rPr lang="fr-FR" sz="2400" dirty="0" smtClean="0">
                <a:solidFill>
                  <a:srgbClr val="FFC000"/>
                </a:solidFill>
              </a:rPr>
              <a:t>.</a:t>
            </a:r>
          </a:p>
          <a:p>
            <a:pPr lvl="0">
              <a:buNone/>
            </a:pPr>
            <a:r>
              <a:rPr lang="fr-FR" sz="2400" dirty="0" smtClean="0">
                <a:solidFill>
                  <a:srgbClr val="FFC000"/>
                </a:solidFill>
              </a:rPr>
              <a:t>	</a:t>
            </a:r>
            <a:r>
              <a:rPr lang="fr-FR" sz="2400" b="1" dirty="0" smtClean="0">
                <a:solidFill>
                  <a:srgbClr val="FFC000"/>
                </a:solidFill>
              </a:rPr>
              <a:t>il invente la pasteurisation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G. Embryologie et reproduction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Lander</a:t>
            </a:r>
            <a:r>
              <a:rPr lang="fr-FR" dirty="0" smtClean="0"/>
              <a:t> découvre en 1817 les feuillets embryonnaires</a:t>
            </a:r>
          </a:p>
          <a:p>
            <a:pPr>
              <a:buNone/>
            </a:pPr>
            <a:r>
              <a:rPr lang="fr-FR" dirty="0" smtClean="0"/>
              <a:t>Un feuillet embryonnaire est un groupe de cellules produit durant   l'embryogenèse des métazoaires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764704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haroni" pitchFamily="2" charset="-79"/>
                <a:cs typeface="Aharoni" pitchFamily="2" charset="-79"/>
              </a:rPr>
              <a:t>Le siècle des Lumières est une période durant laquelle va naître un grand mouvement philosophique, culturel et scientifique</a:t>
            </a:r>
            <a:endParaRPr lang="fr-FR" sz="4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Embryologi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5" y="1988840"/>
            <a:ext cx="7131563" cy="36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667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l'ectoderme</a:t>
            </a:r>
            <a:r>
              <a:rPr lang="fr-FR" sz="4800" dirty="0" smtClean="0">
                <a:solidFill>
                  <a:srgbClr val="C0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produit l'épiderme et le système nerveux 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l'endoderme</a:t>
            </a:r>
            <a:r>
              <a:rPr lang="fr-FR" sz="4800" dirty="0" smtClean="0">
                <a:solidFill>
                  <a:srgbClr val="C0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produit le tube digestif et ses glandes annexes (pancréas) 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le mésoderme</a:t>
            </a:r>
            <a:r>
              <a:rPr lang="fr-FR" sz="4800" dirty="0" smtClean="0">
                <a:solidFill>
                  <a:srgbClr val="C0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produit les muscles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800" dirty="0" smtClean="0">
                <a:solidFill>
                  <a:srgbClr val="C0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le squelette, les vaisseaux sanguins.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 H. La génétique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900" b="1" dirty="0" smtClean="0">
                <a:solidFill>
                  <a:schemeClr val="bg1"/>
                </a:solidFill>
              </a:rPr>
              <a:t>Gregor Mendel (de 1822 à 1884), un moine Autrichien, fondateur de l'hérédité, dont les travaux ne seront connus que 50 ans plus tard.</a:t>
            </a:r>
          </a:p>
          <a:p>
            <a:pPr>
              <a:buNone/>
            </a:pPr>
            <a:r>
              <a:rPr lang="fr-FR" dirty="0" smtClean="0"/>
              <a:t>Grâce à des croisements systématiques de petits pois, il dégage les lois de l'hérédité dites lois de Mendel :</a:t>
            </a:r>
          </a:p>
          <a:p>
            <a:pPr>
              <a:buNone/>
            </a:pPr>
            <a:r>
              <a:rPr lang="fr-FR" dirty="0" smtClean="0"/>
              <a:t>Disjonction des caractères : Un caractère possède deux allèles, l'un paternel, l'autre maternel.</a:t>
            </a:r>
          </a:p>
          <a:p>
            <a:pPr>
              <a:buNone/>
            </a:pPr>
            <a:r>
              <a:rPr lang="fr-FR" dirty="0" smtClean="0"/>
              <a:t> Indépendance des caractères : Chaque paire d'allèle est indépendante des autres. (Attention, cela ne marche pas s'ils sont sur le même chromosome)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VII- Le XX° siècle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le développement exponentiel de la biologie</a:t>
            </a:r>
            <a:endParaRPr lang="fr-FR" sz="4000" dirty="0" smtClean="0"/>
          </a:p>
          <a:p>
            <a:r>
              <a:rPr lang="fr-FR" dirty="0" smtClean="0"/>
              <a:t>  Les principales découvertes de la première moitié du XX° siècle</a:t>
            </a:r>
          </a:p>
          <a:p>
            <a:pPr>
              <a:buNone/>
            </a:pPr>
            <a:r>
              <a:rPr lang="fr-FR" b="1" i="1" dirty="0" smtClean="0"/>
              <a:t>1) La parthénogenèse</a:t>
            </a:r>
            <a:endParaRPr lang="fr-FR" dirty="0" smtClean="0"/>
          </a:p>
          <a:p>
            <a:pPr>
              <a:buNone/>
            </a:pPr>
            <a:r>
              <a:rPr lang="fr-FR" b="1" i="1" dirty="0" smtClean="0"/>
              <a:t>2) La génétique</a:t>
            </a:r>
            <a:endParaRPr lang="fr-FR" dirty="0" smtClean="0"/>
          </a:p>
          <a:p>
            <a:pPr>
              <a:buNone/>
            </a:pPr>
            <a:r>
              <a:rPr lang="fr-FR" b="1" i="1" dirty="0" smtClean="0"/>
              <a:t>3) Accélération des connaissances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4) Manipulations génétiques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1) La parthénogenèse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</a:p>
          <a:p>
            <a:pPr>
              <a:buNone/>
            </a:pPr>
            <a:r>
              <a:rPr lang="fr-FR" dirty="0" smtClean="0"/>
              <a:t>Développement d'un ovule en embryon sans fécondation</a:t>
            </a:r>
          </a:p>
          <a:p>
            <a:pPr>
              <a:buNone/>
            </a:pPr>
            <a:r>
              <a:rPr lang="fr-FR" dirty="0" smtClean="0"/>
              <a:t>C’est Eugène Bataillon qui la découvre en 1910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 smtClean="0"/>
              <a:t>2) La génétique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 Terme inventé par </a:t>
            </a:r>
            <a:r>
              <a:rPr lang="fr-FR" i="1" dirty="0" smtClean="0"/>
              <a:t>William</a:t>
            </a:r>
            <a:r>
              <a:rPr lang="fr-FR" dirty="0" smtClean="0"/>
              <a:t> </a:t>
            </a:r>
            <a:r>
              <a:rPr lang="fr-FR" i="1" dirty="0" smtClean="0"/>
              <a:t>Johnson</a:t>
            </a:r>
          </a:p>
          <a:p>
            <a:r>
              <a:rPr lang="fr-FR" dirty="0" smtClean="0"/>
              <a:t>redécouverte en 1902 les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 lois de Mendel chez les végétaux</a:t>
            </a:r>
            <a:r>
              <a:rPr lang="fr-FR" dirty="0" smtClean="0"/>
              <a:t> par Hugo de </a:t>
            </a:r>
            <a:r>
              <a:rPr lang="fr-FR" dirty="0" err="1" smtClean="0"/>
              <a:t>Vries</a:t>
            </a:r>
            <a:r>
              <a:rPr lang="fr-FR" dirty="0" smtClean="0"/>
              <a:t> (de 1848 à 1935), Carl </a:t>
            </a:r>
            <a:r>
              <a:rPr lang="fr-FR" dirty="0" err="1" smtClean="0"/>
              <a:t>Corens</a:t>
            </a:r>
            <a:r>
              <a:rPr lang="fr-FR" dirty="0" smtClean="0"/>
              <a:t> ( de 1864 à 1933 ) et Erick  </a:t>
            </a:r>
            <a:r>
              <a:rPr lang="fr-FR" dirty="0" err="1" smtClean="0"/>
              <a:t>von</a:t>
            </a:r>
            <a:r>
              <a:rPr lang="fr-FR" dirty="0" smtClean="0"/>
              <a:t> </a:t>
            </a:r>
            <a:r>
              <a:rPr lang="fr-FR" dirty="0" err="1" smtClean="0"/>
              <a:t>Tschermack</a:t>
            </a:r>
            <a:r>
              <a:rPr lang="fr-FR" dirty="0" smtClean="0"/>
              <a:t> (de 1871 à 1962)</a:t>
            </a:r>
          </a:p>
          <a:p>
            <a:pPr>
              <a:buNone/>
            </a:pPr>
            <a:r>
              <a:rPr lang="fr-FR" dirty="0" smtClean="0"/>
              <a:t>Elles rendent compte d'une répartition statistique des caractères héréditaires Elles ne rendent pas compte d'un mécanisme d'évolution mais ne s'y opposent pas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67544" y="195019"/>
            <a:ext cx="84249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Lucien</a:t>
            </a:r>
            <a:r>
              <a:rPr kumimoji="0" lang="fr-FR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Cuénot</a:t>
            </a: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(de 1866 à 1951) ! Étend les lois de Mendel aux animaux.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Il découvre aussi en 1905 les gènes létaux (= gènes qui induisent la mort)</a:t>
            </a:r>
            <a:r>
              <a:rPr kumimoji="0" lang="fr-FR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Il travaille en 1914 sur l'origine génétique d'un cancer chez la Souris.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" y="84368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William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Johnson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invente le mot 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gène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les termes </a:t>
            </a:r>
            <a:r>
              <a:rPr kumimoji="0" lang="fr-FR" sz="4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génotype et phénotype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ainsi que la notion de corps pur.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Individu homozygote</a:t>
            </a:r>
            <a:endParaRPr kumimoji="0" lang="fr-FR" sz="4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53336"/>
          </a:xfrm>
        </p:spPr>
        <p:txBody>
          <a:bodyPr>
            <a:noAutofit/>
          </a:bodyPr>
          <a:lstStyle/>
          <a:p>
            <a:r>
              <a:rPr lang="fr-FR" sz="3200" b="1" i="1" dirty="0" smtClean="0">
                <a:solidFill>
                  <a:srgbClr val="FFC000"/>
                </a:solidFill>
              </a:rPr>
              <a:t>Lung</a:t>
            </a:r>
            <a:r>
              <a:rPr lang="fr-FR" sz="3200" b="1" dirty="0" smtClean="0">
                <a:solidFill>
                  <a:srgbClr val="FFC000"/>
                </a:solidFill>
              </a:rPr>
              <a:t> et </a:t>
            </a:r>
            <a:r>
              <a:rPr lang="fr-FR" sz="3200" b="1" i="1" dirty="0" smtClean="0">
                <a:solidFill>
                  <a:srgbClr val="FFC000"/>
                </a:solidFill>
              </a:rPr>
              <a:t>Wilson</a:t>
            </a: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r>
              <a:rPr lang="fr-FR" sz="3200" dirty="0" smtClean="0"/>
              <a:t>découvrent en 1901 les chromosomes sexuels et en 1905 leur rôle dans le détermination du sexe.</a:t>
            </a:r>
          </a:p>
          <a:p>
            <a:r>
              <a:rPr lang="fr-FR" sz="3200" b="1" dirty="0" smtClean="0">
                <a:solidFill>
                  <a:srgbClr val="FFC000"/>
                </a:solidFill>
              </a:rPr>
              <a:t> </a:t>
            </a:r>
            <a:r>
              <a:rPr lang="fr-FR" sz="3200" b="1" i="1" dirty="0" smtClean="0">
                <a:solidFill>
                  <a:srgbClr val="FFC000"/>
                </a:solidFill>
              </a:rPr>
              <a:t>Thomas</a:t>
            </a: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r>
              <a:rPr lang="fr-FR" sz="3200" b="1" i="1" dirty="0" smtClean="0">
                <a:solidFill>
                  <a:srgbClr val="FFC000"/>
                </a:solidFill>
              </a:rPr>
              <a:t>Hunt</a:t>
            </a: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r>
              <a:rPr lang="fr-FR" sz="3200" b="1" i="1" dirty="0" smtClean="0">
                <a:solidFill>
                  <a:srgbClr val="FFC000"/>
                </a:solidFill>
              </a:rPr>
              <a:t>Morgan</a:t>
            </a: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r>
              <a:rPr lang="fr-FR" sz="3200" dirty="0" smtClean="0"/>
              <a:t>(de 1866 à 1945) confirme génétiquement les lois de Mendel et découvre que les gènes sont portés par les chromosomes et qu'ils sont porteurs de l'information héréditaire. Il découvre le crossing-over Il observe des séquences d'ADN répétées.</a:t>
            </a:r>
          </a:p>
          <a:p>
            <a:r>
              <a:rPr lang="fr-FR" sz="3200" b="1" dirty="0" smtClean="0">
                <a:solidFill>
                  <a:srgbClr val="FFC000"/>
                </a:solidFill>
              </a:rPr>
              <a:t> </a:t>
            </a:r>
            <a:r>
              <a:rPr lang="fr-FR" sz="3200" b="1" i="1" dirty="0" smtClean="0">
                <a:solidFill>
                  <a:srgbClr val="FFC000"/>
                </a:solidFill>
              </a:rPr>
              <a:t>Müller</a:t>
            </a: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r>
              <a:rPr lang="fr-FR" sz="3200" dirty="0" smtClean="0"/>
              <a:t>induit expérimentalement en 1927 des mutations à des drosophiles.</a:t>
            </a:r>
            <a:r>
              <a:rPr lang="fr-FR" sz="3200" b="1" dirty="0" smtClean="0"/>
              <a:t> </a:t>
            </a:r>
            <a:endParaRPr lang="fr-FR" sz="3200" dirty="0" smtClean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3) Accélération des connaissances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98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Découvreur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Découverte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1910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i="1">
                          <a:latin typeface="Calibri"/>
                          <a:ea typeface="Calibri"/>
                          <a:cs typeface="Times New Roman"/>
                        </a:rPr>
                        <a:t>Henri</a:t>
                      </a: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fr-FR" sz="1600" i="1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incaré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Calculs de la mécanique céleste et bases de la théorie de la relativité.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1914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i="1">
                          <a:latin typeface="Calibri"/>
                          <a:ea typeface="Calibri"/>
                          <a:cs typeface="Times New Roman"/>
                        </a:rPr>
                        <a:t>Albert</a:t>
                      </a: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i="1">
                          <a:latin typeface="Calibri"/>
                          <a:ea typeface="Calibri"/>
                          <a:cs typeface="Times New Roman"/>
                        </a:rPr>
                        <a:t>Einstein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Il étend la théorie de la relativité de Poincaré et fait des travaux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remarquables sur la dualité onde/corpuscule de la lumière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1952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i="1">
                          <a:latin typeface="Calibri"/>
                          <a:ea typeface="Calibri"/>
                          <a:cs typeface="Times New Roman"/>
                        </a:rPr>
                        <a:t>Hershey</a:t>
                      </a: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 et </a:t>
                      </a:r>
                      <a:r>
                        <a:rPr lang="fr-FR" sz="1600" i="1">
                          <a:latin typeface="Calibri"/>
                          <a:ea typeface="Calibri"/>
                          <a:cs typeface="Times New Roman"/>
                        </a:rPr>
                        <a:t>Chase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L'ADN est le support de l'information génétique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1953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Watson</a:t>
                      </a: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 et </a:t>
                      </a: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Crick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Reconstitution de la molécule d'ADN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1954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Georges Gamow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L'ADN obéit à un code génétique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1955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Jacob, Monod et Lwoff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établissement du code génétique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1959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Pallade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Les ribosomes sont des molécules qui lient l'ARN lors de la synthèse des protéines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L’apport à la Biologie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3100" dirty="0" smtClean="0"/>
              <a:t>Par exemple depuis Aristote, la classification des êtres vivants n'avait pas évolué.</a:t>
            </a:r>
          </a:p>
          <a:p>
            <a:pPr>
              <a:buNone/>
            </a:pPr>
            <a:r>
              <a:rPr lang="fr-FR" dirty="0" smtClean="0"/>
              <a:t> </a:t>
            </a:r>
            <a:r>
              <a:rPr lang="fr-FR" sz="3100" b="1" dirty="0" smtClean="0"/>
              <a:t>Carl Von Linné</a:t>
            </a:r>
            <a:r>
              <a:rPr lang="fr-FR" sz="3100" dirty="0" smtClean="0"/>
              <a:t> (de 1707 à 1778) est un grand systématicien. Il va inventer un système de nomenclature rigoureux et simple à adapter, en Latin.</a:t>
            </a:r>
          </a:p>
          <a:p>
            <a:pPr>
              <a:buNone/>
            </a:pPr>
            <a:r>
              <a:rPr lang="fr-FR" sz="3400" i="1" dirty="0" smtClean="0"/>
              <a:t>Linné met au point son système de nomenclature binominale, qui permet de désigner avec précision toutes les espèces animales et végétales (et, plus tard, les minéraux) grâce à une combinaison de deux noms latins (le </a:t>
            </a:r>
            <a:r>
              <a:rPr lang="fr-FR" sz="3400" i="1" u="sng" dirty="0" smtClean="0">
                <a:hlinkClick r:id="rId2" tooltip="Nom binominal"/>
              </a:rPr>
              <a:t>binôme</a:t>
            </a:r>
            <a:r>
              <a:rPr lang="fr-FR" sz="3400" i="1" dirty="0" smtClean="0"/>
              <a:t>), qui comprend :</a:t>
            </a:r>
            <a:endParaRPr lang="fr-FR" sz="34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16025"/>
          <a:ext cx="8229600" cy="6350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1961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Jacob</a:t>
                      </a: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, Monod et </a:t>
                      </a: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Lwoff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Découverte des gènes régulateurs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1962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Woese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L'ARN des ribosomes de certaines bactéries est très différent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1972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Sibley</a:t>
                      </a: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 et Ahlquist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Un même phénotype n'est pas synonyme d'un même génotype.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1972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Paul</a:t>
                      </a: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 Berg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Recombinaison de brins d'ADN découpés par des enzymes de restriction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à Début des manipulations génétiques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1903 à 1980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Konrad Lorenz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Il fonde l'éthologie et contribue grandement aux études du comportement animal.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(petite info : il était toujours suivi par une tripotée d'oiseaux parce qu'il avait découvert que la première personne qu'ils voyaient était leur mère ).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1989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Prusiner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Il émet l'hypothèse de l'existence de prions ( proteic virion )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Séquençage complet du génome humain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4) Manipulations génétiques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600" dirty="0" smtClean="0"/>
              <a:t>Transferts de gènes la fin du XX° siècle</a:t>
            </a:r>
          </a:p>
          <a:p>
            <a:pPr>
              <a:buNone/>
            </a:pPr>
            <a:r>
              <a:rPr lang="fr-FR" sz="3600" dirty="0" smtClean="0"/>
              <a:t>Modification de la séquence génétique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b="1" dirty="0" smtClean="0">
                <a:solidFill>
                  <a:srgbClr val="FFC000"/>
                </a:solidFill>
              </a:rPr>
              <a:t>C'est le début de la thérapie génique</a:t>
            </a:r>
          </a:p>
          <a:p>
            <a:pPr algn="ctr">
              <a:buNone/>
            </a:pPr>
            <a:r>
              <a:rPr lang="fr-FR" sz="3600" b="1" dirty="0" smtClean="0">
                <a:solidFill>
                  <a:srgbClr val="FFC000"/>
                </a:solidFill>
              </a:rPr>
              <a:t>?????</a:t>
            </a:r>
          </a:p>
          <a:p>
            <a:pPr algn="ctr">
              <a:buNone/>
            </a:pPr>
            <a:r>
              <a:rPr lang="fr-FR" sz="4400" dirty="0" smtClean="0">
                <a:solidFill>
                  <a:srgbClr val="FFFF00"/>
                </a:solidFill>
              </a:rPr>
              <a:t>La bioéthique est créée presque en même temps</a:t>
            </a:r>
            <a:endParaRPr lang="fr-F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600" i="1" dirty="0" smtClean="0"/>
              <a:t>un nom de </a:t>
            </a:r>
            <a:r>
              <a:rPr lang="fr-FR" sz="3600" b="1" i="1" u="sng" dirty="0" smtClean="0">
                <a:hlinkClick r:id="rId2" tooltip="Genre (biologie)"/>
              </a:rPr>
              <a:t>genre</a:t>
            </a:r>
            <a:r>
              <a:rPr lang="fr-FR" sz="3600" i="1" dirty="0" smtClean="0"/>
              <a:t> dont la première lettre est une </a:t>
            </a:r>
            <a:r>
              <a:rPr lang="fr-FR" sz="3600" i="1" u="sng" dirty="0" smtClean="0">
                <a:hlinkClick r:id="rId3" tooltip="Capitale et majuscule"/>
              </a:rPr>
              <a:t>majuscule</a:t>
            </a:r>
            <a:r>
              <a:rPr lang="fr-FR" sz="3600" i="1" dirty="0" smtClean="0"/>
              <a:t>.</a:t>
            </a:r>
            <a:endParaRPr lang="fr-FR" sz="3600" dirty="0" smtClean="0"/>
          </a:p>
          <a:p>
            <a:pPr lvl="0"/>
            <a:r>
              <a:rPr lang="fr-FR" sz="3600" i="1" dirty="0" smtClean="0"/>
              <a:t>une </a:t>
            </a:r>
            <a:r>
              <a:rPr lang="fr-FR" sz="3600" b="1" i="1" u="sng" dirty="0" smtClean="0">
                <a:hlinkClick r:id="rId4" tooltip="Espèce (biologie)"/>
              </a:rPr>
              <a:t>épithète spécifique</a:t>
            </a:r>
            <a:r>
              <a:rPr lang="fr-FR" sz="3600" i="1" dirty="0" smtClean="0"/>
              <a:t>, qui peut être un </a:t>
            </a:r>
            <a:r>
              <a:rPr lang="fr-FR" sz="3600" i="1" u="sng" dirty="0" smtClean="0">
                <a:hlinkClick r:id="rId5" tooltip="Adjectif"/>
              </a:rPr>
              <a:t>adjectif</a:t>
            </a:r>
            <a:r>
              <a:rPr lang="fr-FR" sz="3600" i="1" dirty="0" smtClean="0"/>
              <a:t>, un nom au </a:t>
            </a:r>
            <a:r>
              <a:rPr lang="fr-FR" sz="3600" i="1" u="sng" dirty="0" smtClean="0">
                <a:hlinkClick r:id="rId6" tooltip="Génitif"/>
              </a:rPr>
              <a:t>génitif</a:t>
            </a:r>
            <a:r>
              <a:rPr lang="fr-FR" sz="3600" i="1" dirty="0" smtClean="0"/>
              <a:t> ou un </a:t>
            </a:r>
            <a:r>
              <a:rPr lang="fr-FR" sz="3600" i="1" u="sng" dirty="0" smtClean="0">
                <a:hlinkClick r:id="rId7" tooltip="Attribut (grammaire)"/>
              </a:rPr>
              <a:t>attribut</a:t>
            </a:r>
            <a:r>
              <a:rPr lang="fr-FR" sz="3600" i="1" dirty="0" smtClean="0"/>
              <a:t>. Il est écrit entièrement en </a:t>
            </a:r>
            <a:r>
              <a:rPr lang="fr-FR" sz="3600" i="1" u="sng" dirty="0" smtClean="0">
                <a:hlinkClick r:id="rId8" tooltip="Bas-de-casse"/>
              </a:rPr>
              <a:t>minuscules</a:t>
            </a:r>
            <a:r>
              <a:rPr lang="fr-FR" sz="3600" i="1" dirty="0" smtClean="0"/>
              <a:t>. </a:t>
            </a:r>
          </a:p>
          <a:p>
            <a:pPr lvl="0"/>
            <a:r>
              <a:rPr lang="fr-FR" sz="3600" i="1" dirty="0" smtClean="0"/>
              <a:t>L’épithète évoque souvent un trait caractéristique de l’espèce, et peut être formé à partir d’un nom de personne, d’un nom de lieu, etc.</a:t>
            </a:r>
            <a:endParaRPr 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Tomate</a:t>
            </a:r>
            <a:endParaRPr lang="fr-FR" sz="3200" dirty="0"/>
          </a:p>
        </p:txBody>
      </p:sp>
      <p:pic>
        <p:nvPicPr>
          <p:cNvPr id="1026" name="Picture 2" descr="Description de cette image, également commentée ci-aprè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437" b="12437"/>
          <a:stretch>
            <a:fillRect/>
          </a:stretch>
        </p:blipFill>
        <p:spPr bwMode="auto">
          <a:xfrm>
            <a:off x="3118048" y="1831975"/>
            <a:ext cx="5486400" cy="3962400"/>
          </a:xfrm>
          <a:prstGeom prst="rect">
            <a:avLst/>
          </a:prstGeom>
          <a:noFill/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692696"/>
            <a:ext cx="2438400" cy="55557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>
                <a:hlinkClick r:id="rId3" tooltip="Règne (biologie)"/>
              </a:rPr>
              <a:t>Règne</a:t>
            </a:r>
            <a:r>
              <a:rPr lang="fr-FR" sz="2400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3200" b="1" baseline="30000" dirty="0" err="1" smtClean="0">
                <a:solidFill>
                  <a:srgbClr val="FFC000"/>
                </a:solidFill>
                <a:hlinkClick r:id="rId4" tooltip="Plante"/>
              </a:rPr>
              <a:t>Plantae</a:t>
            </a:r>
            <a:endParaRPr lang="fr-FR" sz="2400" b="1" baseline="30000" dirty="0" smtClean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>
                <a:hlinkClick r:id="rId5" tooltip="Division (biologie)"/>
              </a:rPr>
              <a:t>Division</a:t>
            </a:r>
            <a:endParaRPr lang="fr-FR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3200" b="1" baseline="30000" dirty="0" err="1" smtClean="0">
                <a:hlinkClick r:id="rId6" tooltip="Magnolophyta"/>
              </a:rPr>
              <a:t>Magnolophyta</a:t>
            </a:r>
            <a:endParaRPr lang="fr-FR" sz="3200" b="1" baseline="30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>
                <a:hlinkClick r:id="rId7" tooltip="Classe (biologie)"/>
              </a:rPr>
              <a:t>Classe</a:t>
            </a:r>
            <a:endParaRPr lang="fr-FR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3200" b="1" baseline="30000" dirty="0" err="1" smtClean="0">
                <a:hlinkClick r:id="rId8" tooltip="Magnoliopsida"/>
              </a:rPr>
              <a:t>Magnoliopsida</a:t>
            </a:r>
            <a:endParaRPr lang="fr-FR" sz="2400" b="1" baseline="30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>
                <a:hlinkClick r:id="rId9" tooltip="Ordre (biologie)"/>
              </a:rPr>
              <a:t>Ordre</a:t>
            </a:r>
            <a:endParaRPr lang="fr-FR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3200" b="1" baseline="30000" dirty="0" err="1" smtClean="0">
                <a:hlinkClick r:id="rId10" tooltip="Solanales"/>
              </a:rPr>
              <a:t>Solanales</a:t>
            </a:r>
            <a:endParaRPr lang="fr-FR" sz="2800" b="1" baseline="30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>
                <a:hlinkClick r:id="rId11" tooltip="Famille (biologie)"/>
              </a:rPr>
              <a:t>Famille</a:t>
            </a:r>
            <a:endParaRPr lang="fr-FR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3200" b="1" baseline="30000" dirty="0" err="1" smtClean="0">
                <a:hlinkClick r:id="rId12" tooltip="Solanaceae"/>
              </a:rPr>
              <a:t>Solanaceae</a:t>
            </a:r>
            <a:endParaRPr lang="fr-FR" sz="2400" b="1" baseline="30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>
                <a:hlinkClick r:id="rId13" tooltip="Genre (biologie)"/>
              </a:rPr>
              <a:t>Genre</a:t>
            </a:r>
            <a:endParaRPr lang="fr-FR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b="1" i="1" dirty="0" err="1" smtClean="0"/>
              <a:t>Lycopersicon</a:t>
            </a:r>
            <a:endParaRPr lang="fr-FR" sz="2400" b="1" i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Espèce</a:t>
            </a:r>
            <a:r>
              <a:rPr lang="fr-FR" sz="2400" b="1" i="1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400" b="1" i="1" dirty="0" err="1" smtClean="0"/>
              <a:t>esculentum</a:t>
            </a:r>
            <a:endParaRPr lang="fr-FR" sz="2400" i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776893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En biologie, d'une manière générale, la classification classique désigne la </a:t>
            </a:r>
            <a:r>
              <a:rPr lang="fr-FR" sz="3200" u="sng" dirty="0">
                <a:hlinkClick r:id="rId2" tooltip="Classification scientifique des espèces"/>
              </a:rPr>
              <a:t>classification scientifique</a:t>
            </a:r>
            <a:r>
              <a:rPr lang="fr-FR" sz="3200" dirty="0"/>
              <a:t> traditionnelle, fondée sur une analyse comparée des </a:t>
            </a:r>
            <a:r>
              <a:rPr lang="fr-FR" sz="3200" u="sng" dirty="0">
                <a:hlinkClick r:id="rId3" tooltip="Caractère (biologie)"/>
              </a:rPr>
              <a:t>caractères morphologiques</a:t>
            </a:r>
            <a:r>
              <a:rPr lang="fr-FR" sz="3200" dirty="0"/>
              <a:t> des </a:t>
            </a:r>
            <a:r>
              <a:rPr lang="fr-FR" sz="3200" u="sng" dirty="0">
                <a:hlinkClick r:id="rId4" tooltip="Espèce"/>
              </a:rPr>
              <a:t>espèces</a:t>
            </a:r>
            <a:r>
              <a:rPr lang="fr-FR" sz="3200" dirty="0"/>
              <a:t>. Le </a:t>
            </a:r>
            <a:r>
              <a:rPr lang="fr-FR" sz="3200" u="sng" dirty="0">
                <a:hlinkClick r:id="rId5" tooltip="Botanique"/>
              </a:rPr>
              <a:t>botaniste</a:t>
            </a:r>
            <a:r>
              <a:rPr lang="fr-FR" sz="3200" dirty="0"/>
              <a:t> </a:t>
            </a:r>
            <a:r>
              <a:rPr lang="fr-FR" sz="3200" u="sng" dirty="0">
                <a:hlinkClick r:id="rId6" tooltip="Suède"/>
              </a:rPr>
              <a:t>suédois</a:t>
            </a:r>
            <a:r>
              <a:rPr lang="fr-FR" sz="3200" dirty="0"/>
              <a:t> </a:t>
            </a:r>
            <a:r>
              <a:rPr lang="fr-FR" sz="3200" u="sng" dirty="0">
                <a:hlinkClick r:id="rId7" tooltip="Carl von Linné"/>
              </a:rPr>
              <a:t>Carl </a:t>
            </a:r>
            <a:r>
              <a:rPr lang="fr-FR" sz="3200" u="sng" dirty="0" err="1">
                <a:hlinkClick r:id="rId7" tooltip="Carl von Linné"/>
              </a:rPr>
              <a:t>von</a:t>
            </a:r>
            <a:r>
              <a:rPr lang="fr-FR" sz="3200" u="sng" dirty="0">
                <a:hlinkClick r:id="rId7" tooltip="Carl von Linné"/>
              </a:rPr>
              <a:t> Linné</a:t>
            </a:r>
            <a:r>
              <a:rPr lang="fr-FR" sz="3200" dirty="0"/>
              <a:t> (</a:t>
            </a:r>
            <a:r>
              <a:rPr lang="fr-FR" sz="3200" u="sng" dirty="0">
                <a:hlinkClick r:id="rId8" tooltip="1707"/>
              </a:rPr>
              <a:t>1707</a:t>
            </a:r>
            <a:r>
              <a:rPr lang="fr-FR" sz="3200" dirty="0"/>
              <a:t>-</a:t>
            </a:r>
            <a:r>
              <a:rPr lang="fr-FR" sz="3200" u="sng" dirty="0">
                <a:hlinkClick r:id="rId9" tooltip="1778"/>
              </a:rPr>
              <a:t>1778</a:t>
            </a:r>
            <a:r>
              <a:rPr lang="fr-FR" sz="3200" dirty="0"/>
              <a:t>) en fut l'initiateur, en essayant de l'appliquer à tous les êtres vivants qu'il connaissait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434276"/>
            <a:ext cx="86409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Linné</a:t>
            </a: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place l'homme chez les </a:t>
            </a: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primates</a:t>
            </a: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mais ce rapprochement est peu précis (il y mentionne les chauves-souris …) à cause du polymorphisme et des problèmes de croissance.</a:t>
            </a:r>
            <a:endParaRPr kumimoji="0" lang="fr-F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0872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/>
              <a:t>Le nom </a:t>
            </a:r>
            <a:r>
              <a:rPr lang="fr-FR" sz="4000" b="1" dirty="0"/>
              <a:t>primate </a:t>
            </a:r>
            <a:r>
              <a:rPr lang="fr-FR" sz="4000" dirty="0"/>
              <a:t>(du latin </a:t>
            </a:r>
            <a:r>
              <a:rPr lang="fr-FR" sz="4000" i="1" dirty="0"/>
              <a:t>primas, </a:t>
            </a:r>
            <a:r>
              <a:rPr lang="fr-FR" sz="4000" i="1" dirty="0" err="1"/>
              <a:t>atis</a:t>
            </a:r>
            <a:r>
              <a:rPr lang="fr-FR" sz="4000" dirty="0"/>
              <a:t>, signifiant « celui qui occupe la première place ») apparaît dans la dixième édition du </a:t>
            </a:r>
            <a:r>
              <a:rPr lang="fr-FR" sz="4000" i="1" u="sng" dirty="0" err="1">
                <a:hlinkClick r:id="rId2" tooltip="Systema Naturae"/>
              </a:rPr>
              <a:t>Systema</a:t>
            </a:r>
            <a:r>
              <a:rPr lang="fr-FR" sz="4000" i="1" u="sng" dirty="0">
                <a:hlinkClick r:id="rId2" tooltip="Systema Naturae"/>
              </a:rPr>
              <a:t> </a:t>
            </a:r>
            <a:r>
              <a:rPr lang="fr-FR" sz="4000" i="1" u="sng" dirty="0" err="1">
                <a:hlinkClick r:id="rId2" tooltip="Systema Naturae"/>
              </a:rPr>
              <a:t>Naturae</a:t>
            </a:r>
            <a:r>
              <a:rPr lang="fr-FR" sz="4000" dirty="0"/>
              <a:t> de </a:t>
            </a:r>
            <a:r>
              <a:rPr lang="fr-FR" sz="4000" u="sng" dirty="0">
                <a:hlinkClick r:id="rId3" tooltip="Carl von Linné"/>
              </a:rPr>
              <a:t>Carl </a:t>
            </a:r>
            <a:r>
              <a:rPr lang="fr-FR" sz="4000" u="sng" dirty="0" err="1">
                <a:hlinkClick r:id="rId3" tooltip="Carl von Linné"/>
              </a:rPr>
              <a:t>von</a:t>
            </a:r>
            <a:r>
              <a:rPr lang="fr-FR" sz="4000" u="sng" dirty="0">
                <a:hlinkClick r:id="rId3" tooltip="Carl von Linné"/>
              </a:rPr>
              <a:t> Linné</a:t>
            </a: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683568" y="4798893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Vaste ouvrage pour classer les espèces </a:t>
            </a:r>
            <a:r>
              <a:rPr lang="fr-FR" sz="2400" dirty="0">
                <a:solidFill>
                  <a:srgbClr val="FF0000"/>
                </a:solidFill>
              </a:rPr>
              <a:t>vivantes selon leurs proximités physiologiques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23528" y="812319"/>
            <a:ext cx="88204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Georges-Louis Leclerc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et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Buffon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(de 1707 à 1788)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parlent du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transformisme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qui décrit en gros la manière d'évoluer des animaux. Participant à l'esprit  des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 tooltip="Lumières (philosophie)"/>
              </a:rPr>
              <a:t>Lumières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parallèlement à l’</a:t>
            </a:r>
            <a:r>
              <a:rPr kumimoji="0" lang="fr-FR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3" tooltip="Encyclopédie ou Dictionnaire raisonné des sciences, des arts et des métiers"/>
              </a:rPr>
              <a:t>Encyclopédie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Ses théories ont influencé deux générations de naturalistes, en particulier 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4" tooltip="Jean-Baptiste de Lamarck"/>
              </a:rPr>
              <a:t>Jean-Baptiste de Lamarck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 et 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5" tooltip="Charles Darwin"/>
              </a:rPr>
              <a:t>Charles Darwin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2168</TotalTime>
  <Words>928</Words>
  <Application>Microsoft Office PowerPoint</Application>
  <PresentationFormat>Affichage à l'écran (4:3)</PresentationFormat>
  <Paragraphs>176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43" baseType="lpstr">
      <vt:lpstr>Aharoni</vt:lpstr>
      <vt:lpstr>Arial</vt:lpstr>
      <vt:lpstr>Book Antiqua</vt:lpstr>
      <vt:lpstr>Calibri</vt:lpstr>
      <vt:lpstr>Cambria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Le XVIII° siècle :</vt:lpstr>
      <vt:lpstr>Présentation PowerPoint</vt:lpstr>
      <vt:lpstr>L’apport à la Biologie</vt:lpstr>
      <vt:lpstr>Présentation PowerPoint</vt:lpstr>
      <vt:lpstr>Tomate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  </vt:lpstr>
      <vt:lpstr> Le XIX° siècle</vt:lpstr>
      <vt:lpstr>A. La théorie cellulaire </vt:lpstr>
      <vt:lpstr> B. Le transformisme de Lamarck Lamarck (de 1744 à 1829)</vt:lpstr>
      <vt:lpstr>C. Le fixisme de Cuvier </vt:lpstr>
      <vt:lpstr>D. L'évolutionnisme de Darwin </vt:lpstr>
      <vt:lpstr>E. Darwinisme social et eugénique </vt:lpstr>
      <vt:lpstr>F. La physiologie expérimentale et la microbiologie </vt:lpstr>
      <vt:lpstr>G. Embryologie et reproduction</vt:lpstr>
      <vt:lpstr>Présentation PowerPoint</vt:lpstr>
      <vt:lpstr>Présentation PowerPoint</vt:lpstr>
      <vt:lpstr> H. La génétique </vt:lpstr>
      <vt:lpstr>VII- Le XX° siècle :</vt:lpstr>
      <vt:lpstr>1) La parthénogenèse</vt:lpstr>
      <vt:lpstr>2) La génétique </vt:lpstr>
      <vt:lpstr>Présentation PowerPoint</vt:lpstr>
      <vt:lpstr>Présentation PowerPoint</vt:lpstr>
      <vt:lpstr>Présentation PowerPoint</vt:lpstr>
      <vt:lpstr>3) Accélération des connaissances </vt:lpstr>
      <vt:lpstr>Présentation PowerPoint</vt:lpstr>
      <vt:lpstr>4) Manipulations génétiques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XVIII° siècle :</dc:title>
  <dc:creator>per</dc:creator>
  <cp:lastModifiedBy>ghiles aissat</cp:lastModifiedBy>
  <cp:revision>104</cp:revision>
  <dcterms:created xsi:type="dcterms:W3CDTF">2017-01-14T17:34:15Z</dcterms:created>
  <dcterms:modified xsi:type="dcterms:W3CDTF">2021-03-01T02:35:52Z</dcterms:modified>
</cp:coreProperties>
</file>