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74" r:id="rId8"/>
    <p:sldId id="269" r:id="rId9"/>
    <p:sldId id="26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CFC8-CB72-4E20-88B4-091EAB61DC0E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9C24-5A04-428A-B4C3-1135A2BA0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CFC8-CB72-4E20-88B4-091EAB61DC0E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9C24-5A04-428A-B4C3-1135A2BA0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CFC8-CB72-4E20-88B4-091EAB61DC0E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9C24-5A04-428A-B4C3-1135A2BA0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CFC8-CB72-4E20-88B4-091EAB61DC0E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9C24-5A04-428A-B4C3-1135A2BA0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CFC8-CB72-4E20-88B4-091EAB61DC0E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9C24-5A04-428A-B4C3-1135A2BA0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CFC8-CB72-4E20-88B4-091EAB61DC0E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9C24-5A04-428A-B4C3-1135A2BA0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CFC8-CB72-4E20-88B4-091EAB61DC0E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9C24-5A04-428A-B4C3-1135A2BA0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CFC8-CB72-4E20-88B4-091EAB61DC0E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9C24-5A04-428A-B4C3-1135A2BA0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CFC8-CB72-4E20-88B4-091EAB61DC0E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9C24-5A04-428A-B4C3-1135A2BA0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CFC8-CB72-4E20-88B4-091EAB61DC0E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9C24-5A04-428A-B4C3-1135A2BA0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4CFC8-CB72-4E20-88B4-091EAB61DC0E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A9C24-5A04-428A-B4C3-1135A2BA09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34CFC8-CB72-4E20-88B4-091EAB61DC0E}" type="datetimeFigureOut">
              <a:rPr lang="fr-FR" smtClean="0"/>
              <a:pPr/>
              <a:t>01/03/2021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6A9C24-5A04-428A-B4C3-1135A2BA09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Th%C3%A9orie_de_la_pr%C3%A9formation" TargetMode="External"/><Relationship Id="rId2" Type="http://schemas.openxmlformats.org/officeDocument/2006/relationships/hyperlink" Target="http://fr.wikipedia.org/wiki/Embry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Grec_ancien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tionary.org/wiki/microscope" TargetMode="External"/><Relationship Id="rId3" Type="http://schemas.openxmlformats.org/officeDocument/2006/relationships/hyperlink" Target="http://fr.wiktionary.org/wiki/animal" TargetMode="External"/><Relationship Id="rId7" Type="http://schemas.openxmlformats.org/officeDocument/2006/relationships/hyperlink" Target="http://fr.wiktionary.org/wiki/%C3%A0_l%E2%80%99aide_du" TargetMode="External"/><Relationship Id="rId2" Type="http://schemas.openxmlformats.org/officeDocument/2006/relationships/hyperlink" Target="http://fr.wiktionary.org/wiki/pet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.wiktionary.org/wiki/seulement" TargetMode="External"/><Relationship Id="rId5" Type="http://schemas.openxmlformats.org/officeDocument/2006/relationships/hyperlink" Target="http://fr.wiktionary.org/wiki/voir" TargetMode="External"/><Relationship Id="rId10" Type="http://schemas.openxmlformats.org/officeDocument/2006/relationships/hyperlink" Target="http://fr.wiktionary.org/wiki/liquide" TargetMode="External"/><Relationship Id="rId4" Type="http://schemas.openxmlformats.org/officeDocument/2006/relationships/hyperlink" Target="http://fr.wiktionary.org/wiki/pouvoir" TargetMode="External"/><Relationship Id="rId9" Type="http://schemas.openxmlformats.org/officeDocument/2006/relationships/hyperlink" Target="http://fr.wiktionary.org/wiki/certa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Les </a:t>
            </a:r>
            <a:r>
              <a:rPr lang="fr-FR" b="1" dirty="0" err="1"/>
              <a:t>XVI</a:t>
            </a:r>
            <a:r>
              <a:rPr lang="fr-FR" b="1" baseline="30000" dirty="0" err="1"/>
              <a:t>ème</a:t>
            </a:r>
            <a:r>
              <a:rPr lang="fr-FR" b="1" dirty="0" err="1"/>
              <a:t>et</a:t>
            </a:r>
            <a:r>
              <a:rPr lang="fr-FR" b="1" dirty="0"/>
              <a:t> 17</a:t>
            </a:r>
            <a:r>
              <a:rPr lang="fr-FR" b="1" baseline="30000" dirty="0"/>
              <a:t>ème </a:t>
            </a:r>
            <a:r>
              <a:rPr lang="fr-FR" b="1" dirty="0"/>
              <a:t>siècles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 La Renaissance et les progrès scientifiques</a:t>
            </a:r>
            <a:endParaRPr lang="fr-F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095750" y="3182938"/>
          <a:ext cx="9525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Objet d’environnement du Gestionnaire de liaisons" showAsIcon="1" r:id="rId3" imgW="951840" imgH="491040" progId="Package">
                  <p:embed/>
                </p:oleObj>
              </mc:Choice>
              <mc:Fallback>
                <p:oleObj name="Objet d’environnement du Gestionnaire de liaisons" showAsIcon="1" r:id="rId3" imgW="951840" imgH="491040" progId="Packag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3182938"/>
                        <a:ext cx="95250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361459"/>
          </a:xfrm>
        </p:spPr>
        <p:txBody>
          <a:bodyPr>
            <a:normAutofit fontScale="32500" lnSpcReduction="20000"/>
          </a:bodyPr>
          <a:lstStyle/>
          <a:p>
            <a:r>
              <a:rPr lang="fr-FR" sz="11200" b="1" i="1" dirty="0">
                <a:solidFill>
                  <a:schemeClr val="accent1">
                    <a:lumMod val="75000"/>
                  </a:schemeClr>
                </a:solidFill>
              </a:rPr>
              <a:t>L'épigenèse est une théorie qui stipule qu'un </a:t>
            </a:r>
            <a:r>
              <a:rPr lang="fr-FR" sz="11200" b="1" i="1" dirty="0">
                <a:solidFill>
                  <a:schemeClr val="accent1">
                    <a:lumMod val="75000"/>
                  </a:schemeClr>
                </a:solidFill>
                <a:hlinkClick r:id="rId2" tooltip="Embryon"/>
              </a:rPr>
              <a:t>embryon</a:t>
            </a:r>
            <a:r>
              <a:rPr lang="fr-FR" sz="11200" b="1" i="1" dirty="0">
                <a:solidFill>
                  <a:schemeClr val="accent1">
                    <a:lumMod val="75000"/>
                  </a:schemeClr>
                </a:solidFill>
              </a:rPr>
              <a:t> se développe en devenant de plus en plus complexe. Cette théorie est historiquement opposée à la </a:t>
            </a:r>
            <a:r>
              <a:rPr lang="fr-FR" sz="11200" b="1" i="1" dirty="0">
                <a:solidFill>
                  <a:schemeClr val="accent1">
                    <a:lumMod val="75000"/>
                  </a:schemeClr>
                </a:solidFill>
                <a:hlinkClick r:id="rId3" tooltip="Théorie de la préformation"/>
              </a:rPr>
              <a:t>théorie de la préformation</a:t>
            </a:r>
            <a:r>
              <a:rPr lang="fr-FR" sz="11200" b="1" i="1" dirty="0">
                <a:solidFill>
                  <a:schemeClr val="accent1">
                    <a:lumMod val="75000"/>
                  </a:schemeClr>
                </a:solidFill>
              </a:rPr>
              <a:t> qui voit l'embryon comme un être vivant « miniature » où tous les organes sont déjà présents</a:t>
            </a:r>
            <a:r>
              <a:rPr lang="fr-FR" sz="11200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fr-FR" sz="45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dirty="0" smtClean="0"/>
              <a:t>Création de grandes sociétés et académies scientifiques: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 smtClean="0"/>
              <a:t>Royal </a:t>
            </a:r>
            <a:r>
              <a:rPr lang="fr-FR" sz="3600" dirty="0"/>
              <a:t>society, Londres, 1660;  </a:t>
            </a:r>
          </a:p>
          <a:p>
            <a:r>
              <a:rPr lang="fr-FR" sz="3600" dirty="0" smtClean="0"/>
              <a:t>Académie </a:t>
            </a:r>
            <a:r>
              <a:rPr lang="fr-FR" sz="3600" dirty="0"/>
              <a:t>des sciences, Paris, 1666; </a:t>
            </a:r>
          </a:p>
          <a:p>
            <a:r>
              <a:rPr lang="fr-FR" sz="3600" dirty="0" err="1" smtClean="0"/>
              <a:t>Academia</a:t>
            </a:r>
            <a:r>
              <a:rPr lang="fr-FR" sz="3600" dirty="0" smtClean="0"/>
              <a:t> </a:t>
            </a:r>
            <a:r>
              <a:rPr lang="fr-FR" sz="3600" dirty="0" err="1"/>
              <a:t>naturae</a:t>
            </a:r>
            <a:r>
              <a:rPr lang="fr-FR" sz="3600" dirty="0"/>
              <a:t> </a:t>
            </a:r>
            <a:r>
              <a:rPr lang="fr-FR" sz="3600" dirty="0" err="1"/>
              <a:t>curiosorum</a:t>
            </a:r>
            <a:r>
              <a:rPr lang="fr-FR" sz="3600" dirty="0"/>
              <a:t>. 1652.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507288" cy="53285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fr-FR" sz="6400" b="1" dirty="0" smtClean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Conclusion</a:t>
            </a:r>
            <a:endParaRPr lang="fr-FR" sz="5800" dirty="0"/>
          </a:p>
          <a:p>
            <a:pPr>
              <a:buNone/>
            </a:pPr>
            <a:r>
              <a:rPr lang="fr-FR" b="1" dirty="0"/>
              <a:t> </a:t>
            </a:r>
            <a:endParaRPr lang="fr-FR" b="1" dirty="0" smtClean="0"/>
          </a:p>
          <a:p>
            <a:pPr>
              <a:buNone/>
            </a:pPr>
            <a:r>
              <a:rPr lang="fr-FR" sz="3400" u="sng" dirty="0" smtClean="0"/>
              <a:t>Les </a:t>
            </a:r>
            <a:r>
              <a:rPr lang="fr-FR" sz="3400" u="sng" dirty="0"/>
              <a:t>16ème et 17ème siècles impliquent</a:t>
            </a:r>
            <a:r>
              <a:rPr lang="fr-FR" sz="3400" u="sng" dirty="0" smtClean="0"/>
              <a:t>:</a:t>
            </a:r>
          </a:p>
          <a:p>
            <a:pPr>
              <a:buNone/>
            </a:pPr>
            <a:endParaRPr lang="fr-FR" sz="3400" u="sng" dirty="0"/>
          </a:p>
          <a:p>
            <a:pPr>
              <a:buNone/>
            </a:pPr>
            <a:r>
              <a:rPr lang="fr-FR" sz="4000" b="1" dirty="0" smtClean="0"/>
              <a:t>La </a:t>
            </a:r>
            <a:r>
              <a:rPr lang="fr-FR" sz="4000" b="1" dirty="0"/>
              <a:t>naissance d’un nouvel état d’esprit</a:t>
            </a:r>
            <a:r>
              <a:rPr lang="fr-FR" sz="3400" b="1" dirty="0"/>
              <a:t>,</a:t>
            </a:r>
          </a:p>
          <a:p>
            <a:pPr>
              <a:buNone/>
            </a:pPr>
            <a:r>
              <a:rPr lang="fr-FR" sz="4000" b="1" dirty="0" smtClean="0"/>
              <a:t>La </a:t>
            </a:r>
            <a:r>
              <a:rPr lang="fr-FR" sz="4000" b="1" dirty="0"/>
              <a:t>critique des anciennes conceptions qui ont dominé la Biologie,</a:t>
            </a:r>
          </a:p>
          <a:p>
            <a:pPr>
              <a:buNone/>
            </a:pPr>
            <a:r>
              <a:rPr lang="fr-FR" sz="4000" b="1" dirty="0" smtClean="0"/>
              <a:t>Le </a:t>
            </a:r>
            <a:r>
              <a:rPr lang="fr-FR" sz="4000" b="1" dirty="0"/>
              <a:t>recours systématique à l’observation, à l’expérimentation et à la </a:t>
            </a:r>
            <a:r>
              <a:rPr lang="fr-FR" sz="4000" b="1" dirty="0" smtClean="0"/>
              <a:t>quantification,</a:t>
            </a:r>
          </a:p>
          <a:p>
            <a:pPr>
              <a:buNone/>
            </a:pPr>
            <a:r>
              <a:rPr lang="fr-FR" sz="4000" b="1" dirty="0" smtClean="0"/>
              <a:t>L’invention et l’utilisation des outils techniques (microscope en Biologie),</a:t>
            </a:r>
          </a:p>
          <a:p>
            <a:pPr>
              <a:buNone/>
            </a:pPr>
            <a:r>
              <a:rPr lang="fr-FR" sz="4000" b="1" dirty="0" smtClean="0"/>
              <a:t>De </a:t>
            </a:r>
            <a:r>
              <a:rPr lang="fr-FR" sz="4000" b="1" dirty="0"/>
              <a:t>grands problèmes ont été posés.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689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La Biologie Préhistorique, Antique et Moyenâgeuse est caractérisée par: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60040" y="1491016"/>
            <a:ext cx="824440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-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La dominance quasi – totale du savoir empirique (à l’exception de l’époque grecque),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	- des pensées philosophique.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32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 Un dogmatisme et une autorité des bio-philosophes.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1-La Renaissance [16ème siècle : 1450 - 1600]: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1-1- Caractéristiques principales de la Renaissance: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 - Débats et aspects contradictoires des idées, ce qui a conduit à l’effondrement </a:t>
            </a:r>
            <a:r>
              <a:rPr lang="fr-FR" dirty="0" smtClean="0"/>
              <a:t>du  dogmatisme</a:t>
            </a:r>
            <a:r>
              <a:rPr lang="fr-FR" dirty="0"/>
              <a:t>.</a:t>
            </a:r>
          </a:p>
          <a:p>
            <a:r>
              <a:rPr lang="fr-FR" dirty="0"/>
              <a:t> - Recours systématique à l’observation et la fondation d’importants jardins botaniques</a:t>
            </a:r>
          </a:p>
          <a:p>
            <a:r>
              <a:rPr lang="fr-FR" dirty="0"/>
              <a:t>- Apparition des travaux  sur les bases de la  méthode scientifique expérimentale  (Francis </a:t>
            </a:r>
            <a:r>
              <a:rPr lang="fr-FR" dirty="0" smtClean="0"/>
              <a:t>Bacon </a:t>
            </a:r>
            <a:r>
              <a:rPr lang="fr-FR" dirty="0"/>
              <a:t>: </a:t>
            </a:r>
            <a:r>
              <a:rPr lang="fr-FR" dirty="0" err="1"/>
              <a:t>Novum</a:t>
            </a:r>
            <a:r>
              <a:rPr lang="fr-FR" dirty="0"/>
              <a:t> organum en 1620</a:t>
            </a:r>
            <a:r>
              <a:rPr lang="fr-FR" dirty="0" smtClean="0"/>
              <a:t>; René </a:t>
            </a:r>
            <a:r>
              <a:rPr lang="fr-FR" dirty="0"/>
              <a:t>Descartes: le célèbre livre Discours de la méthode, 1637),</a:t>
            </a:r>
          </a:p>
          <a:p>
            <a:r>
              <a:rPr lang="fr-FR" dirty="0"/>
              <a:t>- Proposition des idées audacieuses qui défient la scolastique et l’autorité historique des savants (</a:t>
            </a:r>
            <a:r>
              <a:rPr lang="fr-FR" dirty="0" smtClean="0"/>
              <a:t>Hippocrate</a:t>
            </a:r>
            <a:r>
              <a:rPr lang="fr-FR" dirty="0"/>
              <a:t>, Aristote, Galien, </a:t>
            </a:r>
            <a:r>
              <a:rPr lang="fr-FR" dirty="0" err="1"/>
              <a:t>etc</a:t>
            </a:r>
            <a:r>
              <a:rPr lang="fr-FR" dirty="0"/>
              <a:t>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2- Le 17ème siècle 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560840" cy="1752600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confirmation de la Renaissance et progrès scientifique considérable</a:t>
            </a:r>
            <a:endParaRPr lang="fr-FR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4447" y="1046059"/>
            <a:ext cx="7772400" cy="648071"/>
          </a:xfrm>
        </p:spPr>
        <p:txBody>
          <a:bodyPr>
            <a:noAutofit/>
          </a:bodyPr>
          <a:lstStyle/>
          <a:p>
            <a:r>
              <a:rPr lang="fr-FR" sz="2800" dirty="0"/>
              <a:t> </a:t>
            </a:r>
            <a:r>
              <a:rPr lang="fr-FR" sz="2800" b="1" dirty="0"/>
              <a:t>2-1- Éléments justifiants le progrès scientifique du 17ème siècle :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820472" cy="4680520"/>
          </a:xfrm>
        </p:spPr>
        <p:txBody>
          <a:bodyPr>
            <a:normAutofit/>
          </a:bodyPr>
          <a:lstStyle/>
          <a:p>
            <a:pPr algn="l"/>
            <a:r>
              <a:rPr lang="fr-FR" sz="4100" dirty="0" smtClean="0">
                <a:solidFill>
                  <a:srgbClr val="FFC000"/>
                </a:solidFill>
              </a:rPr>
              <a:t>Dépassement </a:t>
            </a:r>
            <a:r>
              <a:rPr lang="fr-FR" sz="4100" dirty="0">
                <a:solidFill>
                  <a:srgbClr val="FFC000"/>
                </a:solidFill>
              </a:rPr>
              <a:t>de la scolastique et de la </a:t>
            </a:r>
            <a:r>
              <a:rPr lang="fr-FR" sz="4100" dirty="0" smtClean="0">
                <a:solidFill>
                  <a:srgbClr val="FFC000"/>
                </a:solidFill>
              </a:rPr>
              <a:t>spéculation pure,</a:t>
            </a:r>
          </a:p>
          <a:p>
            <a:pPr algn="l"/>
            <a:r>
              <a:rPr lang="fr-FR" sz="3800" dirty="0" smtClean="0">
                <a:solidFill>
                  <a:srgbClr val="FFC000"/>
                </a:solidFill>
              </a:rPr>
              <a:t>Recours systématique à l’expérimentation,</a:t>
            </a:r>
          </a:p>
          <a:p>
            <a:pPr algn="l"/>
            <a:r>
              <a:rPr lang="fr-FR" sz="4100" dirty="0" smtClean="0">
                <a:solidFill>
                  <a:srgbClr val="FFC000"/>
                </a:solidFill>
              </a:rPr>
              <a:t>Perfectionnement </a:t>
            </a:r>
            <a:r>
              <a:rPr lang="fr-FR" sz="4100" dirty="0">
                <a:solidFill>
                  <a:srgbClr val="FFC000"/>
                </a:solidFill>
              </a:rPr>
              <a:t>progressive des moyens techniques de la recherche</a:t>
            </a:r>
            <a:r>
              <a:rPr lang="fr-FR" sz="4100" dirty="0" smtClean="0">
                <a:solidFill>
                  <a:srgbClr val="FFC000"/>
                </a:solidFill>
              </a:rPr>
              <a:t>.</a:t>
            </a:r>
          </a:p>
          <a:p>
            <a:pPr algn="l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57804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b="1" dirty="0" smtClean="0"/>
              <a:t>Définition </a:t>
            </a:r>
            <a:r>
              <a:rPr lang="fr-FR" sz="3200" dirty="0" smtClean="0"/>
              <a:t>: Le terme de « scolastique », dérivé du terme </a:t>
            </a:r>
            <a:r>
              <a:rPr lang="fr-FR" sz="3600" i="1" dirty="0" smtClean="0">
                <a:solidFill>
                  <a:srgbClr val="FFC000"/>
                </a:solidFill>
              </a:rPr>
              <a:t>schola</a:t>
            </a:r>
            <a:r>
              <a:rPr lang="fr-FR" sz="3200" dirty="0" smtClean="0"/>
              <a:t>, provient du </a:t>
            </a:r>
            <a:r>
              <a:rPr lang="fr-FR" sz="3200" u="sng" dirty="0" smtClean="0">
                <a:hlinkClick r:id="rId2" tooltip="Grec ancien"/>
              </a:rPr>
              <a:t>grec</a:t>
            </a:r>
            <a:r>
              <a:rPr lang="fr-FR" sz="3200" dirty="0" smtClean="0"/>
              <a:t> </a:t>
            </a:r>
            <a:r>
              <a:rPr lang="fr-FR" sz="3200" i="1" dirty="0" err="1" smtClean="0"/>
              <a:t>scholê</a:t>
            </a:r>
            <a:r>
              <a:rPr lang="fr-FR" sz="3200" dirty="0" smtClean="0"/>
              <a:t> au sens d’oisiveté, de temps libre, d’inactivité, qui a donné à une période un peu plus tardive : « tenir école, faire des cours ». C’est qu’en effet, au Moyen Âge, seuls les religieux avaient la « </a:t>
            </a:r>
            <a:r>
              <a:rPr lang="fr-FR" sz="3200" dirty="0" err="1" smtClean="0"/>
              <a:t>scholê</a:t>
            </a:r>
            <a:r>
              <a:rPr lang="fr-FR" sz="3200" dirty="0" smtClean="0"/>
              <a:t> », c'est-à-dire le loisir d’étudier, laissant aux autres (le clergé séculier, les frères convers, les laïcs…) le soin dévalorisé de s’occuper des affaires matérielles.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just">
              <a:buNone/>
            </a:pP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 biologie, l’invention du microscope à la fin du 16ème siècle et son perfectionnement au cours du 17ème </a:t>
            </a: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siècle</a:t>
            </a:r>
            <a:endParaRPr lang="fr-FR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None/>
            </a:pP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buNone/>
            </a:pPr>
            <a:r>
              <a:rPr lang="fr-FR" b="1" dirty="0" smtClean="0">
                <a:solidFill>
                  <a:srgbClr val="C00000"/>
                </a:solidFill>
              </a:rPr>
              <a:t>Contribution de la technique dans le processus de la construction des sciences expérimentales en général </a:t>
            </a:r>
            <a:endParaRPr lang="fr-FR" dirty="0" smtClean="0">
              <a:solidFill>
                <a:srgbClr val="C00000"/>
              </a:solidFill>
            </a:endParaRPr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981635" y="908720"/>
            <a:ext cx="7406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Révolution </a:t>
            </a:r>
            <a:r>
              <a:rPr lang="fr-FR" sz="3200" b="1" dirty="0">
                <a:solidFill>
                  <a:srgbClr val="FF0000"/>
                </a:solidFill>
              </a:rPr>
              <a:t>scientifique.</a:t>
            </a:r>
            <a:r>
              <a:rPr lang="fr-FR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6551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fr-FR" sz="4100" dirty="0" smtClean="0">
                <a:solidFill>
                  <a:srgbClr val="FF0000"/>
                </a:solidFill>
              </a:rPr>
              <a:t> La formation du fœtus a constitué une problématique scientifique :</a:t>
            </a:r>
          </a:p>
          <a:p>
            <a:pPr algn="ctr">
              <a:buNone/>
            </a:pPr>
            <a:endParaRPr lang="fr-FR" sz="1900" dirty="0" smtClean="0">
              <a:solidFill>
                <a:srgbClr val="FF0000"/>
              </a:solidFill>
            </a:endParaRPr>
          </a:p>
          <a:p>
            <a:r>
              <a:rPr lang="fr-FR" sz="3800" dirty="0" smtClean="0"/>
              <a:t>Position 1 :</a:t>
            </a:r>
            <a:r>
              <a:rPr lang="fr-FR" sz="3800" b="1" u="sng" dirty="0" smtClean="0">
                <a:solidFill>
                  <a:schemeClr val="accent1">
                    <a:lumMod val="75000"/>
                  </a:schemeClr>
                </a:solidFill>
              </a:rPr>
              <a:t>l’épigenèse</a:t>
            </a:r>
            <a:r>
              <a:rPr lang="fr-FR" sz="3800" u="sng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fr-FR" sz="3800" dirty="0" smtClean="0"/>
              <a:t>: le fœtus se constituerait par l’addition des partis successives</a:t>
            </a:r>
          </a:p>
          <a:p>
            <a:r>
              <a:rPr lang="fr-FR" sz="3300" dirty="0" smtClean="0"/>
              <a:t>Position 2 :</a:t>
            </a:r>
            <a:r>
              <a:rPr lang="fr-FR" sz="3300" b="1" dirty="0" smtClean="0"/>
              <a:t> </a:t>
            </a:r>
            <a:r>
              <a:rPr lang="fr-FR" sz="38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préformation</a:t>
            </a:r>
            <a:r>
              <a:rPr lang="fr-FR" sz="3300" dirty="0" smtClean="0"/>
              <a:t> : </a:t>
            </a:r>
            <a:r>
              <a:rPr lang="fr-FR" sz="3800" dirty="0" smtClean="0"/>
              <a:t>le fœtus existerait dans :</a:t>
            </a:r>
          </a:p>
          <a:p>
            <a:pPr>
              <a:buNone/>
            </a:pPr>
            <a:r>
              <a:rPr lang="fr-FR" sz="3300" dirty="0" smtClean="0"/>
              <a:t>     +l’œuf (L’ovisme), </a:t>
            </a:r>
          </a:p>
          <a:p>
            <a:pPr>
              <a:buNone/>
            </a:pPr>
            <a:r>
              <a:rPr lang="fr-FR" sz="3300" dirty="0" smtClean="0"/>
              <a:t>     +les animalcules (attribution du rôle déterminant dans la formation du fœtus aux spermatozoïdes découverts en 1677 par Louis </a:t>
            </a:r>
            <a:r>
              <a:rPr lang="fr-FR" sz="3300" dirty="0" err="1" smtClean="0"/>
              <a:t>Hamn</a:t>
            </a:r>
            <a:r>
              <a:rPr lang="fr-FR" sz="3300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( Animalcule :</a:t>
            </a:r>
            <a:r>
              <a:rPr lang="fr-FR" dirty="0" smtClean="0">
                <a:hlinkClick r:id="rId2" tooltip="petit"/>
              </a:rPr>
              <a:t>petit</a:t>
            </a:r>
            <a:r>
              <a:rPr lang="fr-FR" dirty="0" smtClean="0"/>
              <a:t> </a:t>
            </a:r>
            <a:r>
              <a:rPr lang="fr-FR" dirty="0" smtClean="0">
                <a:hlinkClick r:id="rId3" tooltip="animal"/>
              </a:rPr>
              <a:t>animal</a:t>
            </a:r>
            <a:r>
              <a:rPr lang="fr-FR" dirty="0" smtClean="0"/>
              <a:t> qu’on </a:t>
            </a:r>
            <a:r>
              <a:rPr lang="fr-FR" dirty="0" smtClean="0">
                <a:hlinkClick r:id="rId4" tooltip="pouvoir"/>
              </a:rPr>
              <a:t>peut</a:t>
            </a:r>
            <a:r>
              <a:rPr lang="fr-FR" dirty="0" smtClean="0"/>
              <a:t> </a:t>
            </a:r>
            <a:r>
              <a:rPr lang="fr-FR" dirty="0" smtClean="0">
                <a:hlinkClick r:id="rId5" tooltip="voir"/>
              </a:rPr>
              <a:t>voir</a:t>
            </a:r>
            <a:r>
              <a:rPr lang="fr-FR" dirty="0" smtClean="0"/>
              <a:t> </a:t>
            </a:r>
            <a:r>
              <a:rPr lang="fr-FR" dirty="0" smtClean="0">
                <a:hlinkClick r:id="rId6" tooltip="seulement"/>
              </a:rPr>
              <a:t>seulement</a:t>
            </a:r>
            <a:r>
              <a:rPr lang="fr-FR" dirty="0" smtClean="0"/>
              <a:t> qu’</a:t>
            </a:r>
            <a:r>
              <a:rPr lang="fr-FR" dirty="0" smtClean="0">
                <a:hlinkClick r:id="rId7" tooltip="à l’aide du"/>
              </a:rPr>
              <a:t>à l’aide du</a:t>
            </a:r>
            <a:r>
              <a:rPr lang="fr-FR" dirty="0" smtClean="0"/>
              <a:t> </a:t>
            </a:r>
            <a:r>
              <a:rPr lang="fr-FR" dirty="0" smtClean="0">
                <a:hlinkClick r:id="rId8" tooltip="microscope"/>
              </a:rPr>
              <a:t>microscope</a:t>
            </a:r>
            <a:r>
              <a:rPr lang="fr-FR" dirty="0" smtClean="0"/>
              <a:t> dans </a:t>
            </a:r>
            <a:r>
              <a:rPr lang="fr-FR" dirty="0" smtClean="0">
                <a:hlinkClick r:id="rId9" tooltip="certain"/>
              </a:rPr>
              <a:t>certains</a:t>
            </a:r>
            <a:r>
              <a:rPr lang="fr-FR" dirty="0" smtClean="0"/>
              <a:t> </a:t>
            </a:r>
            <a:r>
              <a:rPr lang="fr-FR" dirty="0" smtClean="0">
                <a:hlinkClick r:id="rId10" tooltip="liquide"/>
              </a:rPr>
              <a:t>liquides</a:t>
            </a:r>
            <a:r>
              <a:rPr lang="fr-FR" dirty="0" smtClean="0"/>
              <a:t>.)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2532</TotalTime>
  <Words>121</Words>
  <Application>Microsoft Office PowerPoint</Application>
  <PresentationFormat>Affichage à l'écran (4:3)</PresentationFormat>
  <Paragraphs>48</Paragraphs>
  <Slides>12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Verdana</vt:lpstr>
      <vt:lpstr>Wingdings 2</vt:lpstr>
      <vt:lpstr>Aspect</vt:lpstr>
      <vt:lpstr>Objet d’environnement du Gestionnaire de liaisons</vt:lpstr>
      <vt:lpstr>Les XVIèmeet 17ème siècles  </vt:lpstr>
      <vt:lpstr>Présentation PowerPoint</vt:lpstr>
      <vt:lpstr>1-La Renaissance [16ème siècle : 1450 - 1600]: </vt:lpstr>
      <vt:lpstr>1-1- Caractéristiques principales de la Renaissance: </vt:lpstr>
      <vt:lpstr>2- Le 17ème siècle :</vt:lpstr>
      <vt:lpstr> 2-1- Éléments justifiants le progrès scientifique du 17ème siècle : </vt:lpstr>
      <vt:lpstr>Présentation PowerPoint</vt:lpstr>
      <vt:lpstr>Présentation PowerPoint</vt:lpstr>
      <vt:lpstr>Présentation PowerPoint</vt:lpstr>
      <vt:lpstr>Présentation PowerPoint</vt:lpstr>
      <vt:lpstr>Création de grandes sociétés et académies scientifiques: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XVIèmeet 17ème siècles</dc:title>
  <dc:creator>per</dc:creator>
  <cp:lastModifiedBy>ghiles aissat</cp:lastModifiedBy>
  <cp:revision>62</cp:revision>
  <dcterms:created xsi:type="dcterms:W3CDTF">2017-01-01T13:50:53Z</dcterms:created>
  <dcterms:modified xsi:type="dcterms:W3CDTF">2021-03-01T07:54:11Z</dcterms:modified>
</cp:coreProperties>
</file>