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0" r:id="rId1"/>
  </p:sldMasterIdLst>
  <p:sldIdLst>
    <p:sldId id="256" r:id="rId2"/>
    <p:sldId id="257" r:id="rId3"/>
    <p:sldId id="258" r:id="rId4"/>
    <p:sldId id="260" r:id="rId5"/>
    <p:sldId id="27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94" r:id="rId17"/>
    <p:sldId id="29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9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Histoire_de_l'Europ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Empire_romain_d'Occident" TargetMode="External"/><Relationship Id="rId7" Type="http://schemas.openxmlformats.org/officeDocument/2006/relationships/hyperlink" Target="https://fr.wikipedia.org/wiki/%C3%89poque_moderne" TargetMode="External"/><Relationship Id="rId2" Type="http://schemas.openxmlformats.org/officeDocument/2006/relationships/hyperlink" Target="https://fr.wikipedia.org/wiki/D%C3%A9clin_de_l'Empire_romain_d'Occid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Antiquit%C3%A9" TargetMode="External"/><Relationship Id="rId5" Type="http://schemas.openxmlformats.org/officeDocument/2006/relationships/hyperlink" Target="https://fr.wikipedia.org/wiki/Grandes_d%C3%A9couvertes" TargetMode="External"/><Relationship Id="rId4" Type="http://schemas.openxmlformats.org/officeDocument/2006/relationships/hyperlink" Target="https://fr.wikipedia.org/wiki/Renaissance_(p%C3%A9riode_historique)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Moyen_%C3%82ge_central" TargetMode="External"/><Relationship Id="rId2" Type="http://schemas.openxmlformats.org/officeDocument/2006/relationships/hyperlink" Target="https://fr.wikipedia.org/wiki/Haut_Moyen_%C3%82g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fr.wikipedia.org/wiki/Moyen_%C3%82ge_tardi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92398" y="1871130"/>
            <a:ext cx="6815669" cy="2816983"/>
          </a:xfrm>
        </p:spPr>
        <p:txBody>
          <a:bodyPr/>
          <a:lstStyle/>
          <a:p>
            <a:r>
              <a:rPr lang="fr-FR" sz="3600" b="1" dirty="0"/>
              <a:t>Le Moyen Âge : le dogmatisme Occidental et l’effort de traduction à l’Orient Musulman (700-1453</a:t>
            </a:r>
            <a:r>
              <a:rPr lang="fr-FR" sz="3600" b="1" dirty="0" smtClean="0"/>
              <a:t>).</a:t>
            </a:r>
            <a:endParaRPr lang="fr-FR" sz="3600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5188676" y="988378"/>
          <a:ext cx="95250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Objet d’environnement du Gestionnaire de liaisons" showAsIcon="1" r:id="rId3" imgW="951840" imgH="491040" progId="Package">
                  <p:embed/>
                </p:oleObj>
              </mc:Choice>
              <mc:Fallback>
                <p:oleObj name="Objet d’environnement du Gestionnaire de liaisons" showAsIcon="1" r:id="rId3" imgW="951840" imgH="491040" progId="Packag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676" y="988378"/>
                        <a:ext cx="952500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36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5000" y="0"/>
            <a:ext cx="11328399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600" dirty="0"/>
              <a:t>L</a:t>
            </a:r>
            <a:r>
              <a:rPr lang="fr-FR" sz="4600" dirty="0" smtClean="0"/>
              <a:t>es </a:t>
            </a:r>
            <a:r>
              <a:rPr lang="fr-FR" sz="4600" dirty="0"/>
              <a:t>apports Biologiques des musulmans concernent en particulier </a:t>
            </a:r>
            <a:r>
              <a:rPr lang="fr-FR" sz="4600" dirty="0" smtClean="0"/>
              <a:t>:</a:t>
            </a:r>
          </a:p>
          <a:p>
            <a:r>
              <a:rPr lang="fr-FR" sz="3600" dirty="0" smtClean="0">
                <a:solidFill>
                  <a:srgbClr val="FFFF00"/>
                </a:solidFill>
              </a:rPr>
              <a:t>La </a:t>
            </a:r>
            <a:r>
              <a:rPr lang="fr-FR" sz="3600" dirty="0">
                <a:solidFill>
                  <a:srgbClr val="FFFF00"/>
                </a:solidFill>
              </a:rPr>
              <a:t>réalisation des plus ancien schémas anatomiques de l’œil </a:t>
            </a:r>
            <a:r>
              <a:rPr lang="fr-FR" sz="3600" b="1" dirty="0" smtClean="0">
                <a:solidFill>
                  <a:srgbClr val="FFFF00"/>
                </a:solidFill>
              </a:rPr>
              <a:t>Humain</a:t>
            </a:r>
            <a:r>
              <a:rPr lang="fr-FR" sz="3600" b="1" dirty="0">
                <a:solidFill>
                  <a:srgbClr val="FFFF00"/>
                </a:solidFill>
              </a:rPr>
              <a:t> : </a:t>
            </a:r>
            <a:r>
              <a:rPr lang="fr-FR" sz="3600" b="1" dirty="0" smtClean="0">
                <a:solidFill>
                  <a:srgbClr val="FFFF00"/>
                </a:solidFill>
              </a:rPr>
              <a:t>809-873</a:t>
            </a:r>
          </a:p>
          <a:p>
            <a:r>
              <a:rPr lang="fr-FR" sz="3600" dirty="0" smtClean="0">
                <a:solidFill>
                  <a:srgbClr val="C00000"/>
                </a:solidFill>
              </a:rPr>
              <a:t>La </a:t>
            </a:r>
            <a:r>
              <a:rPr lang="fr-FR" sz="3600" dirty="0">
                <a:solidFill>
                  <a:srgbClr val="C00000"/>
                </a:solidFill>
              </a:rPr>
              <a:t>découverte de la « petite circulation » (pulmonaire) par </a:t>
            </a:r>
            <a:r>
              <a:rPr lang="fr-FR" sz="3600" b="1" dirty="0">
                <a:solidFill>
                  <a:srgbClr val="C00000"/>
                </a:solidFill>
              </a:rPr>
              <a:t>Ibn-Al- </a:t>
            </a:r>
            <a:r>
              <a:rPr lang="fr-FR" sz="3600" b="1" dirty="0" err="1">
                <a:solidFill>
                  <a:srgbClr val="C00000"/>
                </a:solidFill>
              </a:rPr>
              <a:t>Nafis</a:t>
            </a:r>
            <a:r>
              <a:rPr lang="fr-FR" sz="3600" b="1" dirty="0">
                <a:solidFill>
                  <a:srgbClr val="C00000"/>
                </a:solidFill>
              </a:rPr>
              <a:t> (1210-1288</a:t>
            </a:r>
            <a:r>
              <a:rPr lang="fr-FR" sz="3600" dirty="0">
                <a:solidFill>
                  <a:srgbClr val="C00000"/>
                </a:solidFill>
              </a:rPr>
              <a:t>) (qui sera précisée au </a:t>
            </a:r>
            <a:r>
              <a:rPr lang="fr-FR" sz="3600" b="1" dirty="0">
                <a:solidFill>
                  <a:srgbClr val="C00000"/>
                </a:solidFill>
              </a:rPr>
              <a:t>XVI</a:t>
            </a:r>
            <a:r>
              <a:rPr lang="fr-FR" sz="3600" b="1" baseline="30000" dirty="0">
                <a:solidFill>
                  <a:srgbClr val="C00000"/>
                </a:solidFill>
              </a:rPr>
              <a:t>ème</a:t>
            </a:r>
            <a:r>
              <a:rPr lang="fr-FR" sz="3600" b="1" dirty="0">
                <a:solidFill>
                  <a:srgbClr val="C00000"/>
                </a:solidFill>
              </a:rPr>
              <a:t> siècle</a:t>
            </a:r>
            <a:r>
              <a:rPr lang="fr-FR" sz="3600" dirty="0">
                <a:solidFill>
                  <a:srgbClr val="C00000"/>
                </a:solidFill>
              </a:rPr>
              <a:t> par </a:t>
            </a:r>
            <a:r>
              <a:rPr lang="fr-FR" sz="3600" b="1" dirty="0">
                <a:solidFill>
                  <a:srgbClr val="C00000"/>
                </a:solidFill>
              </a:rPr>
              <a:t>Michel Servet</a:t>
            </a:r>
            <a:r>
              <a:rPr lang="fr-FR" sz="3600" dirty="0" smtClean="0">
                <a:solidFill>
                  <a:srgbClr val="C00000"/>
                </a:solidFill>
              </a:rPr>
              <a:t>).</a:t>
            </a:r>
          </a:p>
          <a:p>
            <a:r>
              <a:rPr lang="fr-FR" sz="3600" dirty="0" smtClean="0">
                <a:solidFill>
                  <a:schemeClr val="bg1"/>
                </a:solidFill>
              </a:rPr>
              <a:t>Innovations </a:t>
            </a:r>
            <a:r>
              <a:rPr lang="fr-FR" sz="3600" dirty="0">
                <a:solidFill>
                  <a:schemeClr val="bg1"/>
                </a:solidFill>
              </a:rPr>
              <a:t>en pharmacologie végétale</a:t>
            </a:r>
            <a:r>
              <a:rPr lang="fr-FR" sz="3600" dirty="0" smtClean="0">
                <a:solidFill>
                  <a:schemeClr val="bg1"/>
                </a:solidFill>
              </a:rPr>
              <a:t>.</a:t>
            </a:r>
            <a:endParaRPr lang="fr-FR" sz="3600" dirty="0">
              <a:solidFill>
                <a:schemeClr val="bg1"/>
              </a:solidFill>
            </a:endParaRPr>
          </a:p>
          <a:p>
            <a:pPr algn="ctr"/>
            <a:r>
              <a:rPr lang="fr-FR" sz="4000" dirty="0">
                <a:solidFill>
                  <a:srgbClr val="FFC000"/>
                </a:solidFill>
              </a:rPr>
              <a:t>Traduction des écrits Biologiques du grec en latin par les savants musulmans et </a:t>
            </a:r>
            <a:r>
              <a:rPr lang="fr-FR" sz="4000" dirty="0" smtClean="0">
                <a:solidFill>
                  <a:srgbClr val="FFC000"/>
                </a:solidFill>
              </a:rPr>
              <a:t>juifs.</a:t>
            </a:r>
            <a:endParaRPr lang="fr-FR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4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65630"/>
            <a:ext cx="10972800" cy="874893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La médecine </a:t>
            </a:r>
            <a:r>
              <a:rPr lang="fr-FR" sz="2800" b="1" dirty="0">
                <a:solidFill>
                  <a:srgbClr val="FF0000"/>
                </a:solidFill>
              </a:rPr>
              <a:t>dans la civilisation islamique médiévale 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920923"/>
            <a:ext cx="10972800" cy="5649693"/>
          </a:xfrm>
        </p:spPr>
        <p:txBody>
          <a:bodyPr>
            <a:noAutofit/>
          </a:bodyPr>
          <a:lstStyle/>
          <a:p>
            <a:r>
              <a:rPr lang="fr-FR" sz="3200" dirty="0" smtClean="0"/>
              <a:t>Les </a:t>
            </a:r>
            <a:r>
              <a:rPr lang="fr-FR" sz="3200" dirty="0"/>
              <a:t>premiers hôpitaux ouvrent, en tant que </a:t>
            </a:r>
            <a:r>
              <a:rPr lang="fr-FR" sz="3200" b="1" dirty="0">
                <a:solidFill>
                  <a:schemeClr val="tx1"/>
                </a:solidFill>
              </a:rPr>
              <a:t>léproserie</a:t>
            </a:r>
            <a:r>
              <a:rPr lang="fr-FR" sz="3200" dirty="0"/>
              <a:t> au départ, puis évoluent pour traiter les maladies du corps </a:t>
            </a:r>
            <a:r>
              <a:rPr lang="fr-FR" sz="3200" dirty="0" smtClean="0"/>
              <a:t>et de l’esprit humain.</a:t>
            </a:r>
          </a:p>
          <a:p>
            <a:r>
              <a:rPr lang="fr-FR" sz="3200" b="1" dirty="0" smtClean="0"/>
              <a:t>Perfectionnement de l’anesthésie </a:t>
            </a:r>
            <a:r>
              <a:rPr lang="fr-FR" sz="3200" dirty="0" smtClean="0"/>
              <a:t>par l’utilisation d’une éponge imbibé par un mélange de plusieurs substances, tels que, l’opium</a:t>
            </a:r>
            <a:r>
              <a:rPr lang="fr-FR" sz="3200" dirty="0"/>
              <a:t>, </a:t>
            </a:r>
            <a:r>
              <a:rPr lang="fr-FR" sz="3200" dirty="0" smtClean="0"/>
              <a:t>et la mandragore.</a:t>
            </a:r>
          </a:p>
          <a:p>
            <a:r>
              <a:rPr lang="fr-FR" sz="3200" dirty="0"/>
              <a:t>c</a:t>
            </a:r>
            <a:r>
              <a:rPr lang="fr-FR" sz="3200" dirty="0" smtClean="0"/>
              <a:t>ette</a:t>
            </a:r>
            <a:r>
              <a:rPr lang="fr-FR" sz="3200" dirty="0"/>
              <a:t> </a:t>
            </a:r>
            <a:r>
              <a:rPr lang="fr-FR" sz="3200" i="1" dirty="0" err="1"/>
              <a:t>S</a:t>
            </a:r>
            <a:r>
              <a:rPr lang="fr-FR" sz="3200" i="1" dirty="0" err="1" smtClean="0"/>
              <a:t>pongia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somnifera</a:t>
            </a:r>
            <a:r>
              <a:rPr lang="fr-FR" sz="3200" i="1" dirty="0" smtClean="0"/>
              <a:t>,</a:t>
            </a:r>
            <a:r>
              <a:rPr lang="fr-FR" sz="3200" dirty="0"/>
              <a:t> comme </a:t>
            </a:r>
            <a:r>
              <a:rPr lang="fr-FR" sz="3200" dirty="0" smtClean="0"/>
              <a:t>elle sera appelée, permet aux chirurgiens </a:t>
            </a:r>
            <a:r>
              <a:rPr lang="fr-FR" sz="3200" dirty="0"/>
              <a:t>d'opérer en soumettant le patient aux vapeurs de l'éponge humidifiée avant l'emploi et qui plongeait les patients dans un état proche de l'anesthésie </a:t>
            </a:r>
            <a:r>
              <a:rPr lang="fr-FR" sz="3200" dirty="0" smtClean="0"/>
              <a:t>générale.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87486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9006" y="182880"/>
            <a:ext cx="10653724" cy="5472853"/>
          </a:xfrm>
        </p:spPr>
        <p:txBody>
          <a:bodyPr>
            <a:noAutofit/>
          </a:bodyPr>
          <a:lstStyle/>
          <a:p>
            <a:r>
              <a:rPr lang="fr-FR" sz="3600" dirty="0" smtClean="0"/>
              <a:t>Le </a:t>
            </a:r>
            <a:r>
              <a:rPr lang="fr-FR" sz="3600" dirty="0"/>
              <a:t>fonctionnement de la petite </a:t>
            </a:r>
            <a:r>
              <a:rPr lang="fr-FR" sz="3600" b="1" dirty="0"/>
              <a:t>circulation pulmonaire </a:t>
            </a:r>
            <a:r>
              <a:rPr lang="fr-FR" sz="3600" dirty="0"/>
              <a:t>et de la </a:t>
            </a:r>
            <a:r>
              <a:rPr lang="fr-FR" sz="3600" b="1" dirty="0"/>
              <a:t>circulation </a:t>
            </a:r>
            <a:r>
              <a:rPr lang="fr-FR" sz="3600" b="1" dirty="0" smtClean="0"/>
              <a:t>sanguine</a:t>
            </a:r>
            <a:r>
              <a:rPr lang="fr-FR" sz="3600" b="1" dirty="0"/>
              <a:t>.</a:t>
            </a:r>
            <a:endParaRPr lang="fr-FR" sz="3600" b="1" dirty="0" smtClean="0"/>
          </a:p>
          <a:p>
            <a:r>
              <a:rPr lang="fr-FR" sz="3600" dirty="0" smtClean="0"/>
              <a:t>La pratique de la dissection.</a:t>
            </a:r>
          </a:p>
          <a:p>
            <a:r>
              <a:rPr lang="fr-FR" sz="3600" dirty="0"/>
              <a:t>Un manuscrit </a:t>
            </a:r>
            <a:r>
              <a:rPr lang="fr-FR" sz="3600" dirty="0" smtClean="0"/>
              <a:t>arabe</a:t>
            </a:r>
            <a:r>
              <a:rPr lang="fr-FR" sz="3600" dirty="0"/>
              <a:t> daté de 1200 après Jésus Christ, intitulé </a:t>
            </a:r>
            <a:r>
              <a:rPr lang="fr-FR" sz="3600" i="1" dirty="0"/>
              <a:t>Anatomie de l'œil</a:t>
            </a:r>
            <a:r>
              <a:rPr lang="fr-FR" sz="3600" dirty="0"/>
              <a:t>, écrit par al-</a:t>
            </a:r>
            <a:r>
              <a:rPr lang="fr-FR" sz="3600" dirty="0" err="1"/>
              <a:t>Mutadibih</a:t>
            </a:r>
            <a:r>
              <a:rPr lang="fr-FR" sz="3600" dirty="0" smtClean="0"/>
              <a:t>.</a:t>
            </a:r>
          </a:p>
          <a:p>
            <a:r>
              <a:rPr lang="fr-FR" sz="3600" dirty="0"/>
              <a:t>L</a:t>
            </a:r>
            <a:r>
              <a:rPr lang="fr-FR" sz="3600" dirty="0" smtClean="0"/>
              <a:t>es</a:t>
            </a:r>
            <a:r>
              <a:rPr lang="fr-FR" sz="3600" dirty="0"/>
              <a:t> médecins musulmans ont contribué de manière significative au </a:t>
            </a:r>
            <a:r>
              <a:rPr lang="fr-FR" sz="3600" dirty="0" smtClean="0"/>
              <a:t>développement de la discipline, y </a:t>
            </a:r>
            <a:r>
              <a:rPr lang="fr-FR" sz="3600" dirty="0"/>
              <a:t>compris </a:t>
            </a:r>
            <a:r>
              <a:rPr lang="fr-FR" sz="3600" dirty="0" smtClean="0"/>
              <a:t>en </a:t>
            </a:r>
            <a:r>
              <a:rPr lang="fr-FR" sz="3600" b="1" dirty="0" smtClean="0"/>
              <a:t>anatomie</a:t>
            </a:r>
            <a:r>
              <a:rPr lang="fr-FR" sz="3600" b="1" dirty="0"/>
              <a:t>, chirurgie, ophtalmologie, physiologie, pharmacologie</a:t>
            </a:r>
            <a:r>
              <a:rPr lang="fr-FR" sz="3600" b="1" dirty="0" smtClean="0"/>
              <a:t>, pharmacie </a:t>
            </a:r>
            <a:r>
              <a:rPr lang="fr-FR" sz="3600" b="1" dirty="0"/>
              <a:t>et sciences pharmaceutiques. </a:t>
            </a:r>
          </a:p>
        </p:txBody>
      </p:sp>
    </p:spTree>
    <p:extLst>
      <p:ext uri="{BB962C8B-B14F-4D97-AF65-F5344CB8AC3E}">
        <p14:creationId xmlns:p14="http://schemas.microsoft.com/office/powerpoint/2010/main" val="3067086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8645" y="378823"/>
            <a:ext cx="9601196" cy="5299488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fr-FR" sz="14400" dirty="0">
                <a:solidFill>
                  <a:srgbClr val="FFC000"/>
                </a:solidFill>
              </a:rPr>
              <a:t>Les médecins musulmans ont mis en place certains des premiers </a:t>
            </a:r>
            <a:r>
              <a:rPr lang="fr-FR" sz="14400" dirty="0" smtClean="0">
                <a:solidFill>
                  <a:srgbClr val="FFC000"/>
                </a:solidFill>
              </a:rPr>
              <a:t>hôpitaux</a:t>
            </a:r>
            <a:r>
              <a:rPr lang="fr-FR" sz="14400" dirty="0">
                <a:solidFill>
                  <a:srgbClr val="FFC000"/>
                </a:solidFill>
              </a:rPr>
              <a:t> </a:t>
            </a:r>
            <a:r>
              <a:rPr lang="fr-FR" sz="14400" dirty="0" smtClean="0">
                <a:solidFill>
                  <a:srgbClr val="FFC000"/>
                </a:solidFill>
              </a:rPr>
              <a:t>qui </a:t>
            </a:r>
            <a:r>
              <a:rPr lang="fr-FR" sz="14400" dirty="0">
                <a:solidFill>
                  <a:srgbClr val="FFC000"/>
                </a:solidFill>
              </a:rPr>
              <a:t>se sont par la suite développés en Europe à la suite des croisades, en s’inspirant des hôpitaux du Moyen-Orient</a:t>
            </a:r>
            <a:r>
              <a:rPr lang="fr-FR" sz="14400" dirty="0" smtClean="0">
                <a:solidFill>
                  <a:srgbClr val="FFC000"/>
                </a:solidFill>
              </a:rPr>
              <a:t>.</a:t>
            </a:r>
          </a:p>
          <a:p>
            <a:r>
              <a:rPr lang="fr-FR" sz="14400" dirty="0">
                <a:solidFill>
                  <a:srgbClr val="FFC000"/>
                </a:solidFill>
              </a:rPr>
              <a:t>Les Arabes ont développé les </a:t>
            </a:r>
            <a:r>
              <a:rPr lang="fr-FR" sz="14400" dirty="0" smtClean="0">
                <a:solidFill>
                  <a:srgbClr val="FFC000"/>
                </a:solidFill>
              </a:rPr>
              <a:t>pratiques médicales</a:t>
            </a:r>
            <a:r>
              <a:rPr lang="fr-FR" sz="14400" dirty="0">
                <a:solidFill>
                  <a:srgbClr val="FFC000"/>
                </a:solidFill>
              </a:rPr>
              <a:t> </a:t>
            </a:r>
            <a:r>
              <a:rPr lang="fr-FR" sz="14400" b="1" dirty="0">
                <a:solidFill>
                  <a:srgbClr val="FFC000"/>
                </a:solidFill>
              </a:rPr>
              <a:t>grecques et romaines</a:t>
            </a:r>
            <a:r>
              <a:rPr lang="fr-FR" sz="14400" dirty="0">
                <a:solidFill>
                  <a:srgbClr val="FFC000"/>
                </a:solidFill>
              </a:rPr>
              <a:t>. </a:t>
            </a:r>
            <a:r>
              <a:rPr lang="fr-FR" sz="14400" b="1" dirty="0">
                <a:solidFill>
                  <a:srgbClr val="FFC000"/>
                </a:solidFill>
              </a:rPr>
              <a:t>Galien et Hippocrate </a:t>
            </a:r>
            <a:r>
              <a:rPr lang="fr-FR" sz="14400" dirty="0">
                <a:solidFill>
                  <a:srgbClr val="FFC000"/>
                </a:solidFill>
              </a:rPr>
              <a:t>étaient pour eux des autorités prééminentes</a:t>
            </a:r>
            <a:r>
              <a:rPr lang="fr-FR" sz="14400" dirty="0" smtClean="0">
                <a:solidFill>
                  <a:srgbClr val="FFC000"/>
                </a:solidFill>
              </a:rPr>
              <a:t>. (Connaissance acquises à partir des traductions des livres de ces derniers ) </a:t>
            </a:r>
          </a:p>
          <a:p>
            <a:endParaRPr lang="fr-FR" sz="4800" dirty="0">
              <a:solidFill>
                <a:srgbClr val="FFC000"/>
              </a:solidFill>
            </a:endParaRPr>
          </a:p>
          <a:p>
            <a:endParaRPr lang="fr-FR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93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5000" y="558800"/>
            <a:ext cx="10845800" cy="5867400"/>
          </a:xfrm>
        </p:spPr>
        <p:txBody>
          <a:bodyPr>
            <a:noAutofit/>
          </a:bodyPr>
          <a:lstStyle/>
          <a:p>
            <a:r>
              <a:rPr lang="fr-FR" sz="3600" b="1" dirty="0" err="1">
                <a:solidFill>
                  <a:srgbClr val="FFC000"/>
                </a:solidFill>
              </a:rPr>
              <a:t>Razi</a:t>
            </a:r>
            <a:r>
              <a:rPr lang="fr-FR" sz="3600" b="1" dirty="0">
                <a:solidFill>
                  <a:srgbClr val="FFC000"/>
                </a:solidFill>
              </a:rPr>
              <a:t> (</a:t>
            </a:r>
            <a:r>
              <a:rPr lang="fr-FR" sz="3600" b="1" dirty="0" err="1">
                <a:solidFill>
                  <a:srgbClr val="FFC000"/>
                </a:solidFill>
              </a:rPr>
              <a:t>Rhazes</a:t>
            </a:r>
            <a:r>
              <a:rPr lang="fr-FR" sz="3600" b="1" dirty="0">
                <a:solidFill>
                  <a:srgbClr val="FFC000"/>
                </a:solidFill>
              </a:rPr>
              <a:t>, </a:t>
            </a:r>
            <a:r>
              <a:rPr lang="fr-FR" sz="3600" b="1" dirty="0" smtClean="0">
                <a:solidFill>
                  <a:srgbClr val="FFC000"/>
                </a:solidFill>
              </a:rPr>
              <a:t>865-925) est </a:t>
            </a:r>
            <a:r>
              <a:rPr lang="fr-FR" sz="3600" b="1" dirty="0">
                <a:solidFill>
                  <a:srgbClr val="FFC000"/>
                </a:solidFill>
              </a:rPr>
              <a:t>le premier à prouver la fausseté de la théorie des Quatre éléments d’ </a:t>
            </a:r>
            <a:r>
              <a:rPr lang="fr-FR" sz="3600" b="1" dirty="0" smtClean="0">
                <a:solidFill>
                  <a:srgbClr val="FFC000"/>
                </a:solidFill>
              </a:rPr>
              <a:t>Aristote</a:t>
            </a:r>
            <a:r>
              <a:rPr lang="fr-FR" sz="3600" b="1" dirty="0">
                <a:solidFill>
                  <a:srgbClr val="FFC000"/>
                </a:solidFill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</a:rPr>
              <a:t>et </a:t>
            </a:r>
            <a:r>
              <a:rPr lang="fr-FR" sz="3600" b="1" dirty="0">
                <a:solidFill>
                  <a:srgbClr val="FFC000"/>
                </a:solidFill>
              </a:rPr>
              <a:t>de la théorie des humeurs de Galien en utilisant la méthode </a:t>
            </a:r>
            <a:r>
              <a:rPr lang="fr-FR" sz="3600" b="1" dirty="0" smtClean="0">
                <a:solidFill>
                  <a:srgbClr val="FFC000"/>
                </a:solidFill>
              </a:rPr>
              <a:t>expérimentale.</a:t>
            </a:r>
          </a:p>
          <a:p>
            <a:r>
              <a:rPr lang="fr-FR" sz="3600" b="1" dirty="0">
                <a:solidFill>
                  <a:srgbClr val="FFC000"/>
                </a:solidFill>
              </a:rPr>
              <a:t>Abu Al-Qasim (</a:t>
            </a:r>
            <a:r>
              <a:rPr lang="fr-FR" sz="3600" b="1" dirty="0" err="1">
                <a:solidFill>
                  <a:srgbClr val="FFC000"/>
                </a:solidFill>
              </a:rPr>
              <a:t>Abulcasis</a:t>
            </a:r>
            <a:r>
              <a:rPr lang="fr-FR" sz="3600" b="1" dirty="0">
                <a:solidFill>
                  <a:srgbClr val="FFC000"/>
                </a:solidFill>
              </a:rPr>
              <a:t>), qui est considéré comme le père </a:t>
            </a:r>
            <a:r>
              <a:rPr lang="fr-FR" sz="3600" b="1" dirty="0" smtClean="0">
                <a:solidFill>
                  <a:srgbClr val="FFC000"/>
                </a:solidFill>
              </a:rPr>
              <a:t>de la</a:t>
            </a:r>
            <a:r>
              <a:rPr lang="fr-FR" sz="3600" b="1" dirty="0">
                <a:solidFill>
                  <a:srgbClr val="FFC000"/>
                </a:solidFill>
              </a:rPr>
              <a:t> chirurgie </a:t>
            </a:r>
            <a:r>
              <a:rPr lang="fr-FR" sz="3600" b="1" dirty="0" smtClean="0">
                <a:solidFill>
                  <a:srgbClr val="FFC000"/>
                </a:solidFill>
              </a:rPr>
              <a:t>moderne, </a:t>
            </a:r>
            <a:r>
              <a:rPr lang="fr-FR" sz="3600" b="1" dirty="0">
                <a:solidFill>
                  <a:srgbClr val="FFC000"/>
                </a:solidFill>
              </a:rPr>
              <a:t>a écrit le </a:t>
            </a:r>
            <a:r>
              <a:rPr lang="fr-FR" sz="3600" b="1" dirty="0" err="1">
                <a:solidFill>
                  <a:srgbClr val="FFC000"/>
                </a:solidFill>
              </a:rPr>
              <a:t>Kitab</a:t>
            </a:r>
            <a:r>
              <a:rPr lang="fr-FR" sz="3600" b="1" dirty="0">
                <a:solidFill>
                  <a:srgbClr val="FFC000"/>
                </a:solidFill>
              </a:rPr>
              <a:t> </a:t>
            </a:r>
            <a:r>
              <a:rPr lang="fr-FR" sz="3600" b="1" i="1" dirty="0">
                <a:solidFill>
                  <a:srgbClr val="FFC000"/>
                </a:solidFill>
              </a:rPr>
              <a:t>al-</a:t>
            </a:r>
            <a:r>
              <a:rPr lang="fr-FR" sz="3600" b="1" i="1" dirty="0" err="1">
                <a:solidFill>
                  <a:srgbClr val="FFC000"/>
                </a:solidFill>
              </a:rPr>
              <a:t>Tasrif</a:t>
            </a:r>
            <a:r>
              <a:rPr lang="fr-FR" sz="3600" b="1" dirty="0">
                <a:solidFill>
                  <a:srgbClr val="FFC000"/>
                </a:solidFill>
              </a:rPr>
              <a:t> (</a:t>
            </a:r>
            <a:r>
              <a:rPr lang="fr-FR" sz="3600" b="1" dirty="0" smtClean="0">
                <a:solidFill>
                  <a:srgbClr val="FFC000"/>
                </a:solidFill>
              </a:rPr>
              <a:t>1000)</a:t>
            </a:r>
            <a:r>
              <a:rPr lang="fr-FR" sz="3600" b="1" dirty="0">
                <a:solidFill>
                  <a:srgbClr val="FFC000"/>
                </a:solidFill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</a:rPr>
              <a:t>qui est une</a:t>
            </a:r>
            <a:r>
              <a:rPr lang="fr-FR" sz="3600" b="1" dirty="0">
                <a:solidFill>
                  <a:srgbClr val="FFC000"/>
                </a:solidFill>
              </a:rPr>
              <a:t> </a:t>
            </a:r>
            <a:r>
              <a:rPr lang="fr-FR" sz="3600" b="1" dirty="0" smtClean="0">
                <a:solidFill>
                  <a:srgbClr val="FFC000"/>
                </a:solidFill>
              </a:rPr>
              <a:t>encyclopédie</a:t>
            </a:r>
            <a:r>
              <a:rPr lang="fr-FR" sz="3600" b="1" dirty="0">
                <a:solidFill>
                  <a:srgbClr val="FFC000"/>
                </a:solidFill>
              </a:rPr>
              <a:t> </a:t>
            </a:r>
            <a:r>
              <a:rPr lang="fr-FR" sz="3600" b="1" dirty="0" smtClean="0">
                <a:solidFill>
                  <a:srgbClr val="FFC000"/>
                </a:solidFill>
              </a:rPr>
              <a:t>médicale.</a:t>
            </a:r>
          </a:p>
        </p:txBody>
      </p:sp>
    </p:spTree>
    <p:extLst>
      <p:ext uri="{BB962C8B-B14F-4D97-AF65-F5344CB8AC3E}">
        <p14:creationId xmlns:p14="http://schemas.microsoft.com/office/powerpoint/2010/main" val="345358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r>
              <a:rPr lang="fr-FR" sz="3200" b="1" dirty="0"/>
              <a:t>Descriptions des bactéries et des organismes </a:t>
            </a:r>
            <a:r>
              <a:rPr lang="fr-FR" sz="3200" b="1" dirty="0" smtClean="0"/>
              <a:t>viraux, </a:t>
            </a:r>
            <a:r>
              <a:rPr lang="fr-FR" sz="3200" b="1" dirty="0"/>
              <a:t>la distinction entre la </a:t>
            </a:r>
            <a:r>
              <a:rPr lang="fr-FR" sz="3200" b="1" dirty="0" err="1"/>
              <a:t>mediastinite</a:t>
            </a:r>
            <a:r>
              <a:rPr lang="fr-FR" sz="3200" b="1" dirty="0"/>
              <a:t> et la </a:t>
            </a:r>
            <a:r>
              <a:rPr lang="fr-FR" sz="3200" b="1" dirty="0" smtClean="0"/>
              <a:t>pleurésie.</a:t>
            </a:r>
          </a:p>
          <a:p>
            <a:endParaRPr lang="fr-FR" sz="1000" b="1" dirty="0"/>
          </a:p>
          <a:p>
            <a:r>
              <a:rPr lang="fr-FR" sz="3200" b="1" dirty="0"/>
              <a:t>La découverte de la nature contagieuse </a:t>
            </a:r>
            <a:r>
              <a:rPr lang="fr-FR" sz="3200" b="1" dirty="0" smtClean="0"/>
              <a:t>de la</a:t>
            </a:r>
            <a:r>
              <a:rPr lang="fr-FR" sz="3200" b="1" dirty="0"/>
              <a:t> phtisie (tuberculose) et de la transmission de certaines maladies par </a:t>
            </a:r>
            <a:r>
              <a:rPr lang="fr-FR" sz="3200" b="1" dirty="0" smtClean="0"/>
              <a:t>l’eau et </a:t>
            </a:r>
            <a:r>
              <a:rPr lang="fr-FR" sz="3200" b="1" dirty="0"/>
              <a:t>le </a:t>
            </a:r>
            <a:r>
              <a:rPr lang="fr-FR" sz="3200" b="1" dirty="0" smtClean="0"/>
              <a:t>sol ( </a:t>
            </a:r>
            <a:r>
              <a:rPr lang="fr-FR" sz="3200" b="1" dirty="0"/>
              <a:t>maladies de peau, des </a:t>
            </a:r>
            <a:r>
              <a:rPr lang="fr-FR" sz="3200" b="1" dirty="0" smtClean="0"/>
              <a:t>maladies sexuellement </a:t>
            </a:r>
            <a:r>
              <a:rPr lang="fr-FR" sz="3200" b="1" dirty="0"/>
              <a:t>transmissibles, des </a:t>
            </a:r>
            <a:r>
              <a:rPr lang="fr-FR" sz="3200" b="1" dirty="0" smtClean="0"/>
              <a:t>perversions et </a:t>
            </a:r>
            <a:r>
              <a:rPr lang="fr-FR" sz="3200" b="1" dirty="0"/>
              <a:t>des maladies du système </a:t>
            </a:r>
            <a:r>
              <a:rPr lang="fr-FR" sz="3200" b="1" dirty="0" smtClean="0"/>
              <a:t>nerveux.</a:t>
            </a:r>
          </a:p>
          <a:p>
            <a:endParaRPr lang="fr-FR" sz="1000" b="1" dirty="0" smtClean="0"/>
          </a:p>
          <a:p>
            <a:r>
              <a:rPr lang="fr-FR" sz="3200" b="1" dirty="0"/>
              <a:t>U</a:t>
            </a:r>
            <a:r>
              <a:rPr lang="fr-FR" sz="3200" b="1" dirty="0" smtClean="0"/>
              <a:t>tilisation </a:t>
            </a:r>
            <a:r>
              <a:rPr lang="fr-FR" sz="3200" b="1" dirty="0"/>
              <a:t>de la glace pour traiter la </a:t>
            </a:r>
            <a:r>
              <a:rPr lang="fr-FR" sz="3200" b="1" dirty="0" smtClean="0"/>
              <a:t>fièvre.</a:t>
            </a:r>
          </a:p>
          <a:p>
            <a:endParaRPr lang="fr-FR" sz="1000" b="1" dirty="0" smtClean="0"/>
          </a:p>
          <a:p>
            <a:r>
              <a:rPr lang="fr-FR" sz="3200" b="1" dirty="0" smtClean="0"/>
              <a:t>La séparation de la médecine et de la pharmacie</a:t>
            </a:r>
            <a:r>
              <a:rPr lang="fr-FR" sz="3200" b="1" dirty="0"/>
              <a:t> qui a été historiquement importante pour le </a:t>
            </a:r>
            <a:r>
              <a:rPr lang="fr-FR" sz="3200" b="1" dirty="0" smtClean="0"/>
              <a:t>développement </a:t>
            </a:r>
            <a:r>
              <a:rPr lang="fr-FR" sz="3200" b="1" dirty="0"/>
              <a:t>des sciences pharmaceutiques.</a:t>
            </a:r>
          </a:p>
          <a:p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68449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2150111"/>
            <a:ext cx="1219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500" b="1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Conclusion </a:t>
            </a:r>
            <a:r>
              <a:rPr kumimoji="0" lang="fr-FR" sz="11500" b="0" i="0" u="none" strike="noStrike" cap="none" normalizeH="0" baseline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fr-FR" sz="19900" b="0" i="0" u="none" strike="noStrike" cap="none" normalizeH="0" baseline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596348" y="206913"/>
            <a:ext cx="1029694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Pendant la période du Moyen Âge, la Biologie a été victime de la religion en Occident, la liberté des pensées Bio-philosophes</a:t>
            </a:r>
            <a:endParaRPr kumimoji="0" lang="fr-FR" sz="5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-En Orient : La médecine été le point d’intérêt des savants musulmans</a:t>
            </a:r>
            <a:r>
              <a:rPr kumimoji="0" lang="fr-F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1859" y="532189"/>
            <a:ext cx="9601196" cy="1303867"/>
          </a:xfrm>
        </p:spPr>
        <p:txBody>
          <a:bodyPr>
            <a:normAutofit/>
          </a:bodyPr>
          <a:lstStyle/>
          <a:p>
            <a:r>
              <a:rPr lang="fr-FR" sz="6000" dirty="0" smtClean="0">
                <a:solidFill>
                  <a:srgbClr val="FF0000"/>
                </a:solidFill>
              </a:rPr>
              <a:t>Définition</a:t>
            </a:r>
            <a:endParaRPr lang="fr-FR" sz="6000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059543" y="3033219"/>
            <a:ext cx="10290628" cy="230832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 </a:t>
            </a:r>
            <a:r>
              <a:rPr kumimoji="0" lang="fr-FR" altLang="fr-FR" sz="48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Moyen Âge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est une période de l'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Histoire de l'Europe"/>
              </a:rPr>
              <a:t>histoire de l'Europe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s'étendant du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v</a:t>
            </a:r>
            <a:r>
              <a:rPr lang="fr-FR" altLang="fr-FR" sz="3600" baseline="300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3600" baseline="30000" dirty="0" err="1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altLang="fr-FR" sz="3600" baseline="300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siècle au </a:t>
            </a:r>
            <a:r>
              <a:rPr kumimoji="0" lang="fr-FR" altLang="fr-FR" sz="48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xv</a:t>
            </a:r>
            <a:r>
              <a:rPr lang="fr-FR" altLang="fr-FR" sz="3600" baseline="300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</a:t>
            </a:r>
            <a:r>
              <a:rPr lang="fr-FR" altLang="fr-FR" sz="3600" baseline="30000" dirty="0" err="1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kumimoji="0" lang="fr-FR" altLang="fr-FR" sz="48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siècle</a:t>
            </a:r>
            <a:endParaRPr kumimoji="0" lang="fr-FR" altLang="fr-F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7547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5401" y="1349829"/>
            <a:ext cx="9601196" cy="4206725"/>
          </a:xfrm>
        </p:spPr>
        <p:txBody>
          <a:bodyPr>
            <a:noAutofit/>
          </a:bodyPr>
          <a:lstStyle/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altLang="fr-FR" sz="4800" dirty="0" smtClean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 débute </a:t>
            </a:r>
            <a:r>
              <a:rPr lang="fr-FR" altLang="fr-FR" sz="4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le </a:t>
            </a:r>
            <a:r>
              <a:rPr lang="fr-FR" altLang="fr-FR" sz="48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Déclin de l'Empire romain d'Occident"/>
              </a:rPr>
              <a:t>déclin</a:t>
            </a:r>
            <a:r>
              <a:rPr lang="fr-FR" altLang="fr-FR" sz="4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de l'</a:t>
            </a:r>
            <a:r>
              <a:rPr lang="fr-FR" altLang="fr-FR" sz="48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Empire romain d'Occident"/>
              </a:rPr>
              <a:t>Empire romain d'Occident</a:t>
            </a:r>
            <a:r>
              <a:rPr lang="fr-FR" altLang="fr-FR" sz="4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et se termina par la </a:t>
            </a:r>
            <a:r>
              <a:rPr lang="fr-FR" altLang="fr-FR" sz="48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Renaissance (période historique)"/>
              </a:rPr>
              <a:t>Renaissance</a:t>
            </a:r>
            <a:r>
              <a:rPr lang="fr-FR" altLang="fr-FR" sz="4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et les </a:t>
            </a:r>
            <a:r>
              <a:rPr lang="fr-FR" altLang="fr-FR" sz="48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tooltip="Grandes découvertes"/>
              </a:rPr>
              <a:t>Grandes découvertes</a:t>
            </a:r>
            <a:r>
              <a:rPr lang="fr-FR" altLang="fr-FR" sz="4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Située entre l'</a:t>
            </a:r>
            <a:r>
              <a:rPr lang="fr-FR" altLang="fr-FR" sz="48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tooltip="Antiquité"/>
              </a:rPr>
              <a:t>Antiquité</a:t>
            </a:r>
            <a:endParaRPr lang="fr-FR" altLang="fr-FR" sz="4800" dirty="0">
              <a:solidFill>
                <a:srgbClr val="0B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fr-FR" altLang="fr-FR" sz="4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et l'</a:t>
            </a:r>
            <a:r>
              <a:rPr lang="fr-FR" altLang="fr-FR" sz="48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tooltip="Époque moderne"/>
              </a:rPr>
              <a:t>époque </a:t>
            </a:r>
            <a:r>
              <a:rPr lang="fr-FR" altLang="fr-FR" sz="4800" dirty="0" smtClean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tooltip="Époque moderne"/>
              </a:rPr>
              <a:t>moderne</a:t>
            </a:r>
            <a:r>
              <a:rPr lang="fr-FR" altLang="fr-FR" sz="48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fr-FR" altLang="fr-F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8571" y="1820705"/>
            <a:ext cx="1000034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4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période est subdivisée entre le </a:t>
            </a:r>
            <a:r>
              <a:rPr lang="fr-FR" altLang="fr-FR" sz="44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Haut Moyen Âge"/>
              </a:rPr>
              <a:t>haut Moyen Âge</a:t>
            </a:r>
            <a:r>
              <a:rPr lang="fr-FR" altLang="fr-FR" sz="4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(vi</a:t>
            </a:r>
            <a:r>
              <a:rPr lang="fr-FR" altLang="fr-FR" sz="4400" baseline="300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fr-FR" sz="4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 – </a:t>
            </a:r>
            <a:r>
              <a:rPr lang="fr-FR" altLang="fr-FR" sz="4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r-FR" altLang="fr-FR" sz="4400" baseline="300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fr-FR" sz="4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siècle), le </a:t>
            </a:r>
            <a:r>
              <a:rPr lang="fr-FR" altLang="fr-FR" sz="44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Moyen Âge central"/>
              </a:rPr>
              <a:t>Moyen Âge central</a:t>
            </a:r>
            <a:r>
              <a:rPr lang="fr-FR" altLang="fr-FR" sz="4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fr-FR" altLang="fr-FR" sz="4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</a:t>
            </a:r>
            <a:r>
              <a:rPr lang="fr-FR" altLang="fr-FR" sz="4400" baseline="300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fr-FR" sz="4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 – </a:t>
            </a:r>
            <a:r>
              <a:rPr lang="fr-FR" altLang="fr-FR" sz="4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xiii</a:t>
            </a:r>
            <a:r>
              <a:rPr lang="fr-FR" altLang="fr-FR" sz="4400" baseline="300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fr-FR" sz="4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siècle) et le </a:t>
            </a:r>
            <a:r>
              <a:rPr lang="fr-FR" altLang="fr-FR" sz="4400" dirty="0">
                <a:solidFill>
                  <a:srgbClr val="0B008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Moyen Âge tardif"/>
              </a:rPr>
              <a:t>Moyen Âge tardif</a:t>
            </a:r>
            <a:r>
              <a:rPr lang="fr-FR" altLang="fr-FR" sz="4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fr-FR" altLang="fr-FR" sz="4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xiv</a:t>
            </a:r>
            <a:r>
              <a:rPr lang="fr-FR" altLang="fr-FR" sz="4400" baseline="300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fr-FR" sz="4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 – </a:t>
            </a:r>
            <a:r>
              <a:rPr lang="fr-FR" altLang="fr-FR" sz="44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xv</a:t>
            </a:r>
            <a:r>
              <a:rPr lang="fr-FR" altLang="fr-FR" sz="4400" baseline="30000" dirty="0" err="1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altLang="fr-FR" sz="4400" dirty="0">
                <a:solidFill>
                  <a:srgbClr val="252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siècle).</a:t>
            </a:r>
            <a:endParaRPr lang="fr-FR" altLang="fr-FR" sz="5400" dirty="0"/>
          </a:p>
        </p:txBody>
      </p:sp>
    </p:spTree>
    <p:extLst>
      <p:ext uri="{BB962C8B-B14F-4D97-AF65-F5344CB8AC3E}">
        <p14:creationId xmlns:p14="http://schemas.microsoft.com/office/powerpoint/2010/main" val="30298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3600" y="2166035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5400" dirty="0" smtClean="0"/>
              <a:t>Moyen Âge = Médiéval</a:t>
            </a:r>
            <a:endParaRPr lang="fr-F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1.     La Biologie du Moyen Âge  en Occident</a:t>
            </a:r>
            <a:r>
              <a:rPr lang="fr-FR" dirty="0">
                <a:solidFill>
                  <a:srgbClr val="FF0000"/>
                </a:solidFill>
              </a:rPr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fr-FR" sz="3200" b="1" dirty="0" smtClean="0">
                <a:solidFill>
                  <a:srgbClr val="FFC000"/>
                </a:solidFill>
              </a:rPr>
              <a:t> </a:t>
            </a:r>
            <a:r>
              <a:rPr lang="fr-FR" sz="3600" b="1" u="sng" dirty="0">
                <a:solidFill>
                  <a:srgbClr val="FFC000"/>
                </a:solidFill>
              </a:rPr>
              <a:t>En occident, le Moyen Âge  est caractérisé par </a:t>
            </a:r>
            <a:r>
              <a:rPr lang="fr-FR" sz="3200" b="1" dirty="0">
                <a:solidFill>
                  <a:srgbClr val="FFC000"/>
                </a:solidFill>
              </a:rPr>
              <a:t>:</a:t>
            </a:r>
            <a:endParaRPr lang="fr-FR" b="1" dirty="0">
              <a:solidFill>
                <a:srgbClr val="FFC000"/>
              </a:solidFill>
            </a:endParaRPr>
          </a:p>
          <a:p>
            <a:r>
              <a:rPr lang="fr-FR" sz="3200" dirty="0"/>
              <a:t>     </a:t>
            </a:r>
            <a:r>
              <a:rPr lang="fr-FR" sz="4000" dirty="0" smtClean="0">
                <a:solidFill>
                  <a:schemeClr val="bg1"/>
                </a:solidFill>
              </a:rPr>
              <a:t>Une </a:t>
            </a:r>
            <a:r>
              <a:rPr lang="fr-FR" sz="4000" dirty="0">
                <a:solidFill>
                  <a:schemeClr val="bg1"/>
                </a:solidFill>
              </a:rPr>
              <a:t>évolution religieuse très marquée (conquête chrétienne, apogée et déclin de l’église</a:t>
            </a:r>
            <a:r>
              <a:rPr lang="fr-FR" sz="4000" dirty="0" smtClean="0">
                <a:solidFill>
                  <a:schemeClr val="bg1"/>
                </a:solidFill>
              </a:rPr>
              <a:t>).</a:t>
            </a:r>
          </a:p>
          <a:p>
            <a:r>
              <a:rPr lang="fr-FR" sz="4000" dirty="0">
                <a:solidFill>
                  <a:schemeClr val="bg1"/>
                </a:solidFill>
              </a:rPr>
              <a:t>     </a:t>
            </a:r>
            <a:r>
              <a:rPr lang="fr-FR" sz="4000" dirty="0" smtClean="0">
                <a:solidFill>
                  <a:schemeClr val="bg1"/>
                </a:solidFill>
              </a:rPr>
              <a:t>Une influence </a:t>
            </a:r>
            <a:r>
              <a:rPr lang="fr-FR" sz="4000" dirty="0">
                <a:solidFill>
                  <a:schemeClr val="bg1"/>
                </a:solidFill>
              </a:rPr>
              <a:t>prépondérante de l’église pendant 10 siècles.</a:t>
            </a:r>
          </a:p>
        </p:txBody>
      </p:sp>
    </p:spTree>
    <p:extLst>
      <p:ext uri="{BB962C8B-B14F-4D97-AF65-F5344CB8AC3E}">
        <p14:creationId xmlns:p14="http://schemas.microsoft.com/office/powerpoint/2010/main" val="40179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5401" y="1193800"/>
            <a:ext cx="9448799" cy="3860800"/>
          </a:xfrm>
        </p:spPr>
        <p:txBody>
          <a:bodyPr>
            <a:noAutofit/>
          </a:bodyPr>
          <a:lstStyle/>
          <a:p>
            <a:r>
              <a:rPr lang="fr-FR" sz="4400" dirty="0" smtClean="0"/>
              <a:t>Durant cette période quelques auteurs ont contribués a la biologie, comme </a:t>
            </a:r>
            <a:r>
              <a:rPr lang="fr-FR" sz="4400" dirty="0">
                <a:solidFill>
                  <a:schemeClr val="bg1"/>
                </a:solidFill>
              </a:rPr>
              <a:t>A</a:t>
            </a:r>
            <a:r>
              <a:rPr lang="fr-FR" sz="4400" dirty="0" smtClean="0">
                <a:solidFill>
                  <a:schemeClr val="bg1"/>
                </a:solidFill>
              </a:rPr>
              <a:t>lbert le grand  ou l’empereur </a:t>
            </a:r>
            <a:r>
              <a:rPr lang="fr-FR" sz="4400" dirty="0">
                <a:solidFill>
                  <a:schemeClr val="bg1"/>
                </a:solidFill>
              </a:rPr>
              <a:t>Frédéric II de </a:t>
            </a:r>
            <a:r>
              <a:rPr lang="fr-FR" sz="4400" dirty="0" smtClean="0">
                <a:solidFill>
                  <a:schemeClr val="bg1"/>
                </a:solidFill>
              </a:rPr>
              <a:t>Hohenstaufen.</a:t>
            </a:r>
          </a:p>
        </p:txBody>
      </p:sp>
    </p:spTree>
    <p:extLst>
      <p:ext uri="{BB962C8B-B14F-4D97-AF65-F5344CB8AC3E}">
        <p14:creationId xmlns:p14="http://schemas.microsoft.com/office/powerpoint/2010/main" val="57836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406400"/>
            <a:ext cx="10972800" cy="614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4400" b="1" dirty="0">
                <a:solidFill>
                  <a:srgbClr val="FFC000"/>
                </a:solidFill>
              </a:rPr>
              <a:t>Frédéric II de Hohenstaufen</a:t>
            </a:r>
            <a:r>
              <a:rPr lang="fr-FR" sz="4400" dirty="0">
                <a:solidFill>
                  <a:srgbClr val="FFC000"/>
                </a:solidFill>
              </a:rPr>
              <a:t> : roi de Sicile puis empereur </a:t>
            </a:r>
            <a:r>
              <a:rPr lang="fr-FR" sz="4400" dirty="0" smtClean="0">
                <a:solidFill>
                  <a:srgbClr val="FFC000"/>
                </a:solidFill>
              </a:rPr>
              <a:t>d’Allemagne </a:t>
            </a:r>
            <a:r>
              <a:rPr lang="fr-FR" sz="4400" dirty="0" smtClean="0"/>
              <a:t>(1194-1250) </a:t>
            </a:r>
            <a:endParaRPr lang="fr-FR" sz="4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fr-FR" sz="4400" dirty="0" smtClean="0">
              <a:solidFill>
                <a:srgbClr val="FFC000"/>
              </a:solidFill>
            </a:endParaRPr>
          </a:p>
          <a:p>
            <a:r>
              <a:rPr lang="fr-FR" sz="3600" dirty="0">
                <a:solidFill>
                  <a:schemeClr val="bg1"/>
                </a:solidFill>
              </a:rPr>
              <a:t>A</a:t>
            </a:r>
            <a:r>
              <a:rPr lang="fr-FR" sz="3600" dirty="0" smtClean="0">
                <a:solidFill>
                  <a:schemeClr val="bg1"/>
                </a:solidFill>
              </a:rPr>
              <a:t>uteur </a:t>
            </a:r>
            <a:r>
              <a:rPr lang="fr-FR" sz="3600" dirty="0">
                <a:solidFill>
                  <a:schemeClr val="bg1"/>
                </a:solidFill>
              </a:rPr>
              <a:t>d’un remarquable traité de Fauconnerie (</a:t>
            </a:r>
            <a:r>
              <a:rPr lang="fr-FR" sz="3600" dirty="0" smtClean="0">
                <a:solidFill>
                  <a:schemeClr val="bg1"/>
                </a:solidFill>
              </a:rPr>
              <a:t>Encyclopédie Ornithologique</a:t>
            </a:r>
            <a:r>
              <a:rPr lang="fr-FR" sz="3600" dirty="0">
                <a:solidFill>
                  <a:schemeClr val="bg1"/>
                </a:solidFill>
              </a:rPr>
              <a:t> sur la morphologie, la </a:t>
            </a:r>
            <a:r>
              <a:rPr lang="fr-FR" sz="3600" dirty="0" smtClean="0">
                <a:solidFill>
                  <a:schemeClr val="bg1"/>
                </a:solidFill>
              </a:rPr>
              <a:t>physiologie, de </a:t>
            </a:r>
            <a:r>
              <a:rPr lang="fr-FR" sz="3600" dirty="0">
                <a:solidFill>
                  <a:schemeClr val="bg1"/>
                </a:solidFill>
              </a:rPr>
              <a:t>divers oiseaux</a:t>
            </a:r>
            <a:r>
              <a:rPr lang="fr-FR" sz="3600" dirty="0" smtClean="0">
                <a:solidFill>
                  <a:schemeClr val="bg1"/>
                </a:solidFill>
              </a:rPr>
              <a:t>).</a:t>
            </a:r>
          </a:p>
          <a:p>
            <a:endParaRPr lang="fr-FR" sz="3600" dirty="0" smtClean="0">
              <a:solidFill>
                <a:schemeClr val="bg1"/>
              </a:solidFill>
            </a:endParaRPr>
          </a:p>
          <a:p>
            <a:r>
              <a:rPr lang="fr-FR" sz="3600" dirty="0">
                <a:solidFill>
                  <a:schemeClr val="bg1"/>
                </a:solidFill>
              </a:rPr>
              <a:t>I</a:t>
            </a:r>
            <a:r>
              <a:rPr lang="fr-FR" sz="3600" dirty="0" smtClean="0">
                <a:solidFill>
                  <a:schemeClr val="bg1"/>
                </a:solidFill>
              </a:rPr>
              <a:t>l </a:t>
            </a:r>
            <a:r>
              <a:rPr lang="fr-FR" sz="3600" dirty="0">
                <a:solidFill>
                  <a:schemeClr val="bg1"/>
                </a:solidFill>
              </a:rPr>
              <a:t>promulgua en 1241 une loi autorisant la </a:t>
            </a:r>
            <a:r>
              <a:rPr lang="fr-FR" sz="3600" dirty="0">
                <a:solidFill>
                  <a:srgbClr val="FF0000"/>
                </a:solidFill>
              </a:rPr>
              <a:t>dissection des cadavres humains qui fut malheureusement </a:t>
            </a:r>
            <a:r>
              <a:rPr lang="fr-FR" sz="3600" dirty="0" smtClean="0">
                <a:solidFill>
                  <a:srgbClr val="FF0000"/>
                </a:solidFill>
              </a:rPr>
              <a:t>interdite </a:t>
            </a:r>
            <a:r>
              <a:rPr lang="fr-FR" sz="3600" dirty="0">
                <a:solidFill>
                  <a:srgbClr val="FF0000"/>
                </a:solidFill>
              </a:rPr>
              <a:t>par l’église après sa mort.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2- La Biologie du Moyen Âge </a:t>
            </a:r>
            <a:r>
              <a:rPr lang="fr-FR" b="1" dirty="0" smtClean="0">
                <a:solidFill>
                  <a:srgbClr val="FF0000"/>
                </a:solidFill>
              </a:rPr>
              <a:t>en </a:t>
            </a:r>
            <a:r>
              <a:rPr lang="fr-FR" b="1" dirty="0">
                <a:solidFill>
                  <a:srgbClr val="FF0000"/>
                </a:solidFill>
              </a:rPr>
              <a:t>Orient</a:t>
            </a:r>
            <a:r>
              <a:rPr lang="fr-FR" b="1" dirty="0"/>
              <a:t>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5402" y="1450621"/>
            <a:ext cx="9601196" cy="603957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2-1- Les musulmans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12800" y="2286000"/>
            <a:ext cx="10972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Apogée de </a:t>
            </a:r>
            <a:r>
              <a:rPr lang="fr-FR" sz="4400" dirty="0"/>
              <a:t>la civilisation islamique : de nombreux savants arabes et persans ont laissé un important apport en Biologie et en </a:t>
            </a:r>
            <a:r>
              <a:rPr lang="fr-FR" sz="4400" dirty="0" smtClean="0"/>
              <a:t>médecine tels que </a:t>
            </a:r>
            <a:r>
              <a:rPr lang="fr-FR" sz="4400" dirty="0" err="1"/>
              <a:t>A</a:t>
            </a:r>
            <a:r>
              <a:rPr lang="fr-FR" sz="4400" dirty="0" err="1" smtClean="0"/>
              <a:t>vicienne</a:t>
            </a:r>
            <a:r>
              <a:rPr lang="fr-FR" sz="4400" dirty="0" smtClean="0"/>
              <a:t> (Ibn </a:t>
            </a:r>
            <a:r>
              <a:rPr lang="fr-FR" sz="4400" dirty="0" err="1" smtClean="0"/>
              <a:t>sina</a:t>
            </a:r>
            <a:r>
              <a:rPr lang="fr-FR" sz="4400" dirty="0" smtClean="0"/>
              <a:t>), </a:t>
            </a:r>
            <a:r>
              <a:rPr lang="fr-FR" sz="4400" dirty="0"/>
              <a:t>Razès (Al- </a:t>
            </a:r>
            <a:r>
              <a:rPr lang="fr-FR" sz="4400" dirty="0" err="1" smtClean="0"/>
              <a:t>Razi</a:t>
            </a:r>
            <a:r>
              <a:rPr lang="fr-FR" sz="4400" dirty="0" smtClean="0"/>
              <a:t> ), </a:t>
            </a:r>
            <a:r>
              <a:rPr lang="fr-FR" sz="4400" dirty="0" err="1"/>
              <a:t>Abulcasis</a:t>
            </a:r>
            <a:r>
              <a:rPr lang="fr-FR" sz="4400" dirty="0"/>
              <a:t> </a:t>
            </a:r>
            <a:r>
              <a:rPr lang="fr-FR" sz="4400" dirty="0" smtClean="0"/>
              <a:t>, Avenzoar.</a:t>
            </a:r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1490133" y="4205111"/>
            <a:ext cx="9234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2477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778</TotalTime>
  <Words>142</Words>
  <Application>Microsoft Office PowerPoint</Application>
  <PresentationFormat>Grand écran</PresentationFormat>
  <Paragraphs>48</Paragraphs>
  <Slides>17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6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Objet d’environnement du Gestionnaire de liaisons</vt:lpstr>
      <vt:lpstr>Le Moyen Âge : le dogmatisme Occidental et l’effort de traduction à l’Orient Musulman (700-1453).</vt:lpstr>
      <vt:lpstr>Définition</vt:lpstr>
      <vt:lpstr>Présentation PowerPoint</vt:lpstr>
      <vt:lpstr>Présentation PowerPoint</vt:lpstr>
      <vt:lpstr>Présentation PowerPoint</vt:lpstr>
      <vt:lpstr>1.     La Biologie du Moyen Âge  en Occident </vt:lpstr>
      <vt:lpstr>Présentation PowerPoint</vt:lpstr>
      <vt:lpstr>Présentation PowerPoint</vt:lpstr>
      <vt:lpstr>2- La Biologie du Moyen Âge en Orient </vt:lpstr>
      <vt:lpstr>Présentation PowerPoint</vt:lpstr>
      <vt:lpstr>La médecine dans la civilisation islamique médiévale 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Moyen Âge : le dogmatisme Occidental et l’effort de traduction à l’Orient Musulman (700-1453).</dc:title>
  <dc:creator>ghiles aissat</dc:creator>
  <cp:lastModifiedBy>ghiles aissat</cp:lastModifiedBy>
  <cp:revision>42</cp:revision>
  <dcterms:created xsi:type="dcterms:W3CDTF">2016-12-04T05:44:00Z</dcterms:created>
  <dcterms:modified xsi:type="dcterms:W3CDTF">2021-03-01T02:29:17Z</dcterms:modified>
</cp:coreProperties>
</file>