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7" r:id="rId5"/>
    <p:sldId id="273" r:id="rId6"/>
    <p:sldId id="278" r:id="rId7"/>
    <p:sldId id="274" r:id="rId8"/>
    <p:sldId id="279" r:id="rId9"/>
    <p:sldId id="257" r:id="rId10"/>
    <p:sldId id="258" r:id="rId11"/>
    <p:sldId id="280" r:id="rId12"/>
    <p:sldId id="260" r:id="rId13"/>
    <p:sldId id="259" r:id="rId14"/>
    <p:sldId id="261" r:id="rId15"/>
    <p:sldId id="262" r:id="rId16"/>
    <p:sldId id="281" r:id="rId17"/>
    <p:sldId id="263" r:id="rId18"/>
    <p:sldId id="282" r:id="rId19"/>
    <p:sldId id="264" r:id="rId20"/>
    <p:sldId id="265" r:id="rId21"/>
    <p:sldId id="266" r:id="rId22"/>
    <p:sldId id="268" r:id="rId23"/>
    <p:sldId id="269" r:id="rId24"/>
    <p:sldId id="27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BE13-8394-4D03-9F16-9F320859489E}" type="datetimeFigureOut">
              <a:rPr lang="fr-FR" smtClean="0"/>
              <a:pPr/>
              <a:t>10/10/2022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2298-78F4-4750-A077-41707947706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Cours 2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L’ANTIQUITE </a:t>
            </a:r>
            <a:r>
              <a:rPr lang="fr-FR" b="1" dirty="0">
                <a:solidFill>
                  <a:schemeClr val="tx1"/>
                </a:solidFill>
              </a:rPr>
              <a:t> ET LES PRATIQUES BIOLOGIQUES  (</a:t>
            </a:r>
            <a:r>
              <a:rPr lang="fr-FR" b="1" dirty="0" smtClean="0">
                <a:solidFill>
                  <a:schemeClr val="tx1"/>
                </a:solidFill>
              </a:rPr>
              <a:t>5000 </a:t>
            </a:r>
            <a:r>
              <a:rPr lang="fr-FR" b="1" dirty="0" err="1" smtClean="0">
                <a:solidFill>
                  <a:schemeClr val="tx1"/>
                </a:solidFill>
              </a:rPr>
              <a:t>Av.JC</a:t>
            </a:r>
            <a:r>
              <a:rPr lang="fr-FR" b="1" dirty="0" smtClean="0">
                <a:solidFill>
                  <a:schemeClr val="tx1"/>
                </a:solidFill>
              </a:rPr>
              <a:t>- </a:t>
            </a:r>
            <a:r>
              <a:rPr lang="fr-FR" b="1" dirty="0">
                <a:solidFill>
                  <a:schemeClr val="tx1"/>
                </a:solidFill>
              </a:rPr>
              <a:t>Début de notre ère)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/>
              <a:t>Plusieurs personnalité grecque on contribué a</a:t>
            </a:r>
          </a:p>
          <a:p>
            <a:pPr algn="ctr">
              <a:buNone/>
            </a:pPr>
            <a:r>
              <a:rPr lang="fr-FR" sz="4400" dirty="0" smtClean="0"/>
              <a:t>l’essor de la </a:t>
            </a:r>
            <a:r>
              <a:rPr lang="fr-FR" sz="4400" dirty="0" smtClean="0"/>
              <a:t>biologie</a:t>
            </a:r>
            <a:endParaRPr lang="fr-FR" sz="4400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593374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THALES </a:t>
            </a:r>
            <a:r>
              <a:rPr lang="fr-FR" sz="4400" dirty="0"/>
              <a:t> (de –640 à –548) écrit dans son </a:t>
            </a:r>
            <a:r>
              <a:rPr lang="fr-FR" sz="4400" dirty="0" smtClean="0"/>
              <a:t>livre "Cosmologie</a:t>
            </a:r>
            <a:r>
              <a:rPr lang="fr-FR" sz="4400" dirty="0"/>
              <a:t>" que </a:t>
            </a:r>
            <a:r>
              <a:rPr lang="fr-FR" sz="4400" b="1" dirty="0">
                <a:solidFill>
                  <a:srgbClr val="FF0000"/>
                </a:solidFill>
              </a:rPr>
              <a:t>l'eau est à l'origine de toute vie</a:t>
            </a:r>
          </a:p>
        </p:txBody>
      </p:sp>
    </p:spTree>
    <p:extLst>
      <p:ext uri="{BB962C8B-B14F-4D97-AF65-F5344CB8AC3E}">
        <p14:creationId xmlns:p14="http://schemas.microsoft.com/office/powerpoint/2010/main" val="298907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400" b="1" dirty="0" smtClean="0">
                <a:solidFill>
                  <a:srgbClr val="C00000"/>
                </a:solidFill>
              </a:rPr>
              <a:t>Anaximandre</a:t>
            </a:r>
            <a:r>
              <a:rPr lang="fr-FR" b="1" dirty="0" smtClean="0"/>
              <a:t> </a:t>
            </a:r>
            <a:r>
              <a:rPr lang="fr-FR" i="1" dirty="0" smtClean="0"/>
              <a:t>(de –610 à –546) </a:t>
            </a:r>
            <a:r>
              <a:rPr lang="fr-FR" dirty="0" smtClean="0"/>
              <a:t>est le premier </a:t>
            </a:r>
            <a:r>
              <a:rPr lang="fr-FR" dirty="0" err="1" smtClean="0"/>
              <a:t>physiologue</a:t>
            </a:r>
            <a:r>
              <a:rPr lang="fr-FR" dirty="0" smtClean="0"/>
              <a:t> Grec, il pense que les animaux sont nés dans la mer, que l'homme viendrait d'une autre espèce et qu'à l'origine la vie viendrait de l'eau et aurait évolué pour s'adapter à la vie terrestre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b="1" dirty="0"/>
          </a:p>
          <a:p>
            <a:pPr>
              <a:buNone/>
            </a:pPr>
            <a:endParaRPr lang="fr-FR" b="1" dirty="0"/>
          </a:p>
          <a:p>
            <a:r>
              <a:rPr lang="fr-FR" sz="4400" b="1" dirty="0" smtClean="0">
                <a:solidFill>
                  <a:schemeClr val="accent2"/>
                </a:solidFill>
              </a:rPr>
              <a:t>Pythagore</a:t>
            </a:r>
            <a:r>
              <a:rPr lang="fr-FR" b="1" dirty="0" smtClean="0"/>
              <a:t> </a:t>
            </a:r>
            <a:r>
              <a:rPr lang="fr-FR" sz="4400" i="1" dirty="0"/>
              <a:t>(vers –530) </a:t>
            </a:r>
            <a:r>
              <a:rPr lang="fr-FR" sz="4400" dirty="0" smtClean="0"/>
              <a:t>à émit l’idée </a:t>
            </a:r>
            <a:r>
              <a:rPr lang="fr-FR" sz="4400" dirty="0"/>
              <a:t>de changement du niveau des mers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643182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4400" b="1" dirty="0" err="1">
                <a:solidFill>
                  <a:schemeClr val="accent2"/>
                </a:solidFill>
              </a:rPr>
              <a:t>Alcméon</a:t>
            </a:r>
            <a:r>
              <a:rPr lang="fr-FR" sz="3200" b="1" dirty="0"/>
              <a:t> </a:t>
            </a:r>
            <a:r>
              <a:rPr lang="fr-FR" sz="3200" i="1" dirty="0"/>
              <a:t> vers –500) </a:t>
            </a:r>
            <a:r>
              <a:rPr lang="fr-FR" sz="3200" dirty="0"/>
              <a:t>est le premier Grec à faire des </a:t>
            </a:r>
            <a:r>
              <a:rPr lang="fr-FR" sz="3200" b="1" dirty="0"/>
              <a:t>dissections systématiques</a:t>
            </a:r>
            <a:r>
              <a:rPr lang="fr-FR" sz="3200" dirty="0"/>
              <a:t>. Il relie le cerveau et les sens.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 err="1"/>
              <a:t>Tempédocle</a:t>
            </a:r>
            <a:r>
              <a:rPr lang="fr-FR" b="1" dirty="0"/>
              <a:t> </a:t>
            </a:r>
            <a:r>
              <a:rPr lang="fr-FR" i="1" dirty="0"/>
              <a:t>(de –483 à –423)</a:t>
            </a:r>
            <a:r>
              <a:rPr lang="fr-FR" dirty="0"/>
              <a:t>, médecin Grec, étudie les organismes dans leur milieu. Il émet l'idée de transmission des caractères et pense à la sélection des espèces. il est également le précurseur de l’écologie en tant que science qui étudie les êtres vivant en relation avec leurs milieux.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056" y="134076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Pour lui, </a:t>
            </a:r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tous </a:t>
            </a:r>
            <a:r>
              <a:rPr lang="fr-FR" sz="3200" dirty="0"/>
              <a:t>les phénomènes biologiques seraient régis par des causes mécaniques et des changements des conditions du milieu qui ont imposé à l’être vivant à une adaptation par des organes appropriés. </a:t>
            </a:r>
            <a:endParaRPr lang="fr-FR" sz="3200" dirty="0" smtClean="0"/>
          </a:p>
          <a:p>
            <a:r>
              <a:rPr lang="fr-FR" sz="3200" dirty="0" smtClean="0"/>
              <a:t>Il </a:t>
            </a:r>
            <a:r>
              <a:rPr lang="fr-FR" sz="3200" dirty="0"/>
              <a:t>a aussi tenté de classer quelque 400 espèces animales qu’il connaissait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32880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r>
              <a:rPr lang="fr-FR" b="1" dirty="0"/>
              <a:t>Hippocrate </a:t>
            </a:r>
            <a:r>
              <a:rPr lang="fr-FR" i="1" dirty="0"/>
              <a:t>(de –560 à –477) </a:t>
            </a:r>
            <a:r>
              <a:rPr lang="fr-FR" dirty="0"/>
              <a:t>a écrit plusieurs traités médicaux sous le nom de "</a:t>
            </a:r>
            <a:r>
              <a:rPr lang="fr-FR" b="1" dirty="0"/>
              <a:t>Corpus </a:t>
            </a:r>
            <a:r>
              <a:rPr lang="fr-FR" b="1" dirty="0" err="1"/>
              <a:t>Hippocratis</a:t>
            </a:r>
            <a:r>
              <a:rPr lang="fr-FR" dirty="0"/>
              <a:t>", qui servira de référence pendant encore un temps, à propos d'embryologie, pathologie, physiologie, gynécologie.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Selon Hippocrate:</a:t>
            </a:r>
          </a:p>
          <a:p>
            <a:r>
              <a:rPr lang="fr-FR" sz="3600" dirty="0" smtClean="0">
                <a:solidFill>
                  <a:schemeClr val="accent2"/>
                </a:solidFill>
              </a:rPr>
              <a:t>le cœur </a:t>
            </a:r>
            <a:r>
              <a:rPr lang="fr-FR" sz="3600" dirty="0">
                <a:solidFill>
                  <a:schemeClr val="accent2"/>
                </a:solidFill>
              </a:rPr>
              <a:t>est le centre de l'intelligence</a:t>
            </a:r>
          </a:p>
          <a:p>
            <a:r>
              <a:rPr lang="fr-FR" sz="3600" dirty="0"/>
              <a:t>pour lui les </a:t>
            </a:r>
            <a:r>
              <a:rPr lang="fr-FR" sz="3600" dirty="0">
                <a:solidFill>
                  <a:schemeClr val="accent2"/>
                </a:solidFill>
              </a:rPr>
              <a:t>nerfs servent de tendons pour les organes.</a:t>
            </a:r>
          </a:p>
          <a:p>
            <a:r>
              <a:rPr lang="fr-FR" sz="3600" dirty="0">
                <a:solidFill>
                  <a:schemeClr val="accent2"/>
                </a:solidFill>
              </a:rPr>
              <a:t>La respiration à pour rôle de refroidir le cœur</a:t>
            </a:r>
            <a:r>
              <a:rPr lang="fr-FR" sz="3600" dirty="0"/>
              <a:t> qui serait le lieu de rencontre du sang et de l’air.</a:t>
            </a:r>
          </a:p>
          <a:p>
            <a:r>
              <a:rPr lang="fr-FR" sz="3600" dirty="0">
                <a:solidFill>
                  <a:schemeClr val="accent2"/>
                </a:solidFill>
              </a:rPr>
              <a:t>Le cerveau est humide et froid et dont le mucus est évacué par le nez</a:t>
            </a:r>
          </a:p>
          <a:p>
            <a:r>
              <a:rPr lang="fr-FR" sz="3600" dirty="0"/>
              <a:t>Les mouches et les moustiques naissent par </a:t>
            </a:r>
            <a:r>
              <a:rPr lang="fr-FR" sz="3600" b="1" dirty="0">
                <a:solidFill>
                  <a:schemeClr val="accent2"/>
                </a:solidFill>
              </a:rPr>
              <a:t>génération spontanée.</a:t>
            </a:r>
          </a:p>
        </p:txBody>
      </p:sp>
    </p:spTree>
    <p:extLst>
      <p:ext uri="{BB962C8B-B14F-4D97-AF65-F5344CB8AC3E}">
        <p14:creationId xmlns:p14="http://schemas.microsoft.com/office/powerpoint/2010/main" val="3719776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elon </a:t>
            </a:r>
            <a:r>
              <a:rPr lang="fr-FR" dirty="0" err="1"/>
              <a:t>H</a:t>
            </a:r>
            <a:r>
              <a:rPr lang="fr-FR" dirty="0" err="1" smtClean="0"/>
              <a:t>ypocrate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santé résultait de l’équilibre des 4 </a:t>
            </a:r>
            <a:r>
              <a:rPr lang="fr-FR" dirty="0" smtClean="0"/>
              <a:t>humeurs (le sang</a:t>
            </a:r>
            <a:r>
              <a:rPr lang="fr-FR" dirty="0"/>
              <a:t>, la </a:t>
            </a:r>
            <a:r>
              <a:rPr lang="fr-FR" dirty="0" smtClean="0"/>
              <a:t>lymphe, </a:t>
            </a:r>
            <a:r>
              <a:rPr lang="fr-FR" dirty="0"/>
              <a:t>la bile </a:t>
            </a:r>
            <a:r>
              <a:rPr lang="fr-FR" dirty="0" smtClean="0"/>
              <a:t>jaune et l'atrabile)</a:t>
            </a:r>
            <a:r>
              <a:rPr lang="fr-FR" dirty="0"/>
              <a:t> </a:t>
            </a:r>
            <a:r>
              <a:rPr lang="fr-FR" dirty="0" smtClean="0"/>
              <a:t>qui correspondaient au 4 éléments fondamentaux (</a:t>
            </a:r>
            <a:r>
              <a:rPr lang="fr-FR" dirty="0"/>
              <a:t>l'Eau, la Terre, l'Air, le </a:t>
            </a:r>
            <a:r>
              <a:rPr lang="fr-FR" dirty="0" smtClean="0"/>
              <a:t>Feu).</a:t>
            </a:r>
          </a:p>
          <a:p>
            <a:pPr lvl="2"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 Théorie des humeurs</a:t>
            </a:r>
          </a:p>
          <a:p>
            <a:pPr lvl="2">
              <a:buNone/>
            </a:pPr>
            <a:endParaRPr lang="fr-FR" sz="3200" dirty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fr-FR" sz="3200" dirty="0" smtClean="0"/>
              <a:t>Déséquilibre = maladie  </a:t>
            </a:r>
          </a:p>
          <a:p>
            <a:pPr lvl="2"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714348" y="3714752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 - L’ANTIQUITE </a:t>
            </a:r>
            <a:r>
              <a:rPr lang="fr-FR" b="1" dirty="0" smtClean="0"/>
              <a:t>ORIENTALE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r-FR" sz="4100" b="1" u="sng" dirty="0" smtClean="0"/>
              <a:t>I-1-L’</a:t>
            </a:r>
            <a:r>
              <a:rPr lang="fr-FR" sz="4100" b="1" u="sng" dirty="0" err="1" smtClean="0"/>
              <a:t>extrème</a:t>
            </a:r>
            <a:r>
              <a:rPr lang="fr-FR" sz="4100" b="1" u="sng" dirty="0" smtClean="0"/>
              <a:t> Orient :</a:t>
            </a:r>
            <a:endParaRPr lang="fr-FR" sz="4100" dirty="0" smtClean="0"/>
          </a:p>
          <a:p>
            <a:pPr>
              <a:lnSpc>
                <a:spcPct val="120000"/>
              </a:lnSpc>
            </a:pPr>
            <a:r>
              <a:rPr lang="fr-FR" b="1" u="sng" dirty="0" smtClean="0"/>
              <a:t>A. La Chine : </a:t>
            </a:r>
            <a:r>
              <a:rPr lang="fr-FR" dirty="0" smtClean="0"/>
              <a:t>(4700-3000 </a:t>
            </a:r>
            <a:r>
              <a:rPr lang="fr-FR" dirty="0" err="1" smtClean="0"/>
              <a:t>Av.JC</a:t>
            </a:r>
            <a:r>
              <a:rPr lang="fr-FR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fr-FR" dirty="0" smtClean="0"/>
              <a:t>Connaissances biologiques importantes sur divers animaux: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Vers a soi =&gt; fabrication de textile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Insectes =&gt; grillon utilisé dans les combats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Oiseaux employés pour la pèche et la chasse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Poissons et mammifères domestiques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Production de perle par des huitre perlière</a:t>
            </a:r>
          </a:p>
          <a:p>
            <a:pPr>
              <a:lnSpc>
                <a:spcPct val="120000"/>
              </a:lnSpc>
              <a:buNone/>
            </a:pPr>
            <a:r>
              <a:rPr lang="fr-FR" dirty="0" smtClean="0"/>
              <a:t>Mais aussi les plantes qui sont cités dans des traités de matières médicales, en raison de leurs propriétés thérapeutiques.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la maladie est alors considérée comme </a:t>
            </a:r>
            <a:r>
              <a:rPr lang="fr-FR" dirty="0" smtClean="0"/>
              <a:t>évoluant</a:t>
            </a:r>
          </a:p>
          <a:p>
            <a:pPr>
              <a:buNone/>
            </a:pPr>
            <a:r>
              <a:rPr lang="fr-FR" dirty="0" smtClean="0"/>
              <a:t>en </a:t>
            </a:r>
            <a:r>
              <a:rPr lang="fr-FR" dirty="0"/>
              <a:t>trois phases :</a:t>
            </a:r>
          </a:p>
          <a:p>
            <a:pPr lvl="0"/>
            <a:r>
              <a:rPr lang="fr-FR" dirty="0"/>
              <a:t>la dégénérescence des humeurs ;</a:t>
            </a:r>
          </a:p>
          <a:p>
            <a:pPr lvl="0"/>
            <a:r>
              <a:rPr lang="fr-FR" dirty="0"/>
              <a:t>la coction (réaction par la fièvre) ;</a:t>
            </a:r>
          </a:p>
          <a:p>
            <a:pPr lvl="0"/>
            <a:r>
              <a:rPr lang="fr-FR" dirty="0"/>
              <a:t>la crise (évacuation de l'humeur en excès).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054617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 </a:t>
            </a:r>
            <a:r>
              <a:rPr lang="fr-FR" sz="4000" b="1" dirty="0">
                <a:solidFill>
                  <a:schemeClr val="accent2"/>
                </a:solidFill>
              </a:rPr>
              <a:t>Aristote</a:t>
            </a:r>
            <a:r>
              <a:rPr lang="fr-FR" sz="4000" b="1" dirty="0"/>
              <a:t> </a:t>
            </a:r>
            <a:r>
              <a:rPr lang="fr-FR" sz="4000" i="1" dirty="0"/>
              <a:t>(de –384 à –322)</a:t>
            </a:r>
            <a:r>
              <a:rPr lang="fr-FR" sz="4000" dirty="0"/>
              <a:t>, élève de </a:t>
            </a:r>
            <a:r>
              <a:rPr lang="fr-FR" sz="4000" b="1" dirty="0">
                <a:solidFill>
                  <a:schemeClr val="accent2"/>
                </a:solidFill>
              </a:rPr>
              <a:t>Platon </a:t>
            </a:r>
            <a:r>
              <a:rPr lang="fr-FR" sz="4000" dirty="0"/>
              <a:t>qui est l'élève de </a:t>
            </a:r>
            <a:r>
              <a:rPr lang="fr-FR" sz="4000" b="1" dirty="0">
                <a:solidFill>
                  <a:schemeClr val="accent2"/>
                </a:solidFill>
              </a:rPr>
              <a:t>Socrate</a:t>
            </a:r>
            <a:r>
              <a:rPr lang="fr-FR" sz="4000" dirty="0"/>
              <a:t>, il est considéré comme le plus grand des biologistes à l'époque. </a:t>
            </a:r>
            <a:r>
              <a:rPr lang="fr-FR" sz="4000" dirty="0" smtClean="0"/>
              <a:t>Il </a:t>
            </a:r>
            <a:r>
              <a:rPr lang="fr-FR" sz="4000" dirty="0"/>
              <a:t>a </a:t>
            </a:r>
            <a:r>
              <a:rPr lang="fr-FR" sz="4000" dirty="0" smtClean="0"/>
              <a:t>écris beaucoup </a:t>
            </a:r>
            <a:r>
              <a:rPr lang="fr-FR" sz="4000" dirty="0"/>
              <a:t>de livres sur les animaux et les plantes qui servent encore de référence bien que la plupart ne soient pas arrivés jusqu'à nous</a:t>
            </a:r>
            <a:r>
              <a:rPr lang="fr-FR" sz="4000" dirty="0" smtClean="0"/>
              <a:t>.</a:t>
            </a:r>
            <a:endParaRPr lang="fr-FR" sz="4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Rome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Pendant l'empire Romain, les </a:t>
            </a:r>
            <a:r>
              <a:rPr lang="fr-FR" dirty="0" smtClean="0"/>
              <a:t>sciences</a:t>
            </a:r>
          </a:p>
          <a:p>
            <a:pPr>
              <a:buNone/>
            </a:pPr>
            <a:r>
              <a:rPr lang="fr-FR" dirty="0" smtClean="0"/>
              <a:t>biologiques </a:t>
            </a:r>
            <a:r>
              <a:rPr lang="fr-FR" dirty="0"/>
              <a:t>commencent à décliner. </a:t>
            </a:r>
            <a:r>
              <a:rPr lang="fr-FR" dirty="0" smtClean="0"/>
              <a:t>L’apport</a:t>
            </a:r>
          </a:p>
          <a:p>
            <a:pPr>
              <a:buNone/>
            </a:pPr>
            <a:r>
              <a:rPr lang="fr-FR" dirty="0" smtClean="0"/>
              <a:t>des </a:t>
            </a:r>
            <a:r>
              <a:rPr lang="fr-FR" dirty="0"/>
              <a:t>romains à la biologie est beaucoup </a:t>
            </a:r>
            <a:r>
              <a:rPr lang="fr-FR" dirty="0" smtClean="0"/>
              <a:t>moins</a:t>
            </a:r>
          </a:p>
          <a:p>
            <a:pPr>
              <a:buNone/>
            </a:pPr>
            <a:r>
              <a:rPr lang="fr-FR" dirty="0" smtClean="0"/>
              <a:t>important </a:t>
            </a:r>
            <a:r>
              <a:rPr lang="fr-FR" dirty="0"/>
              <a:t>que celui des grecs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1400172"/>
          </a:xfrm>
        </p:spPr>
        <p:txBody>
          <a:bodyPr/>
          <a:lstStyle/>
          <a:p>
            <a:r>
              <a:rPr lang="fr-FR" sz="3600" b="1" dirty="0">
                <a:solidFill>
                  <a:schemeClr val="accent2"/>
                </a:solidFill>
              </a:rPr>
              <a:t>Pline l'ancien </a:t>
            </a:r>
            <a:r>
              <a:rPr lang="fr-FR" i="1" dirty="0"/>
              <a:t>(de 23 à 79)</a:t>
            </a:r>
            <a:r>
              <a:rPr lang="fr-FR" dirty="0"/>
              <a:t>, chef Romain </a:t>
            </a:r>
            <a:r>
              <a:rPr lang="fr-FR" dirty="0" smtClean="0"/>
              <a:t>a </a:t>
            </a:r>
            <a:r>
              <a:rPr lang="fr-FR" dirty="0"/>
              <a:t>écrit "</a:t>
            </a:r>
            <a:r>
              <a:rPr lang="fr-FR" b="1" dirty="0"/>
              <a:t>Histoires naturelles</a:t>
            </a:r>
            <a:r>
              <a:rPr lang="fr-FR" dirty="0" smtClean="0"/>
              <a:t>"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Gallien </a:t>
            </a:r>
            <a:r>
              <a:rPr lang="fr-FR" i="1" dirty="0"/>
              <a:t> (de 131 à 201)</a:t>
            </a:r>
            <a:r>
              <a:rPr lang="fr-FR" dirty="0"/>
              <a:t>, s'intéresse </a:t>
            </a:r>
            <a:r>
              <a:rPr lang="fr-FR" dirty="0" smtClean="0"/>
              <a:t>à l'anatomie </a:t>
            </a:r>
            <a:r>
              <a:rPr lang="fr-FR" dirty="0"/>
              <a:t>et a fait beaucoup de planches anatomiques </a:t>
            </a:r>
            <a:r>
              <a:rPr lang="fr-FR" dirty="0" smtClean="0"/>
              <a:t>exclusivement </a:t>
            </a:r>
            <a:r>
              <a:rPr lang="fr-FR" dirty="0"/>
              <a:t>à partir d'animaux </a:t>
            </a:r>
            <a:r>
              <a:rPr lang="fr-FR" dirty="0" smtClean="0"/>
              <a:t>pour des raisons religieuses. </a:t>
            </a:r>
            <a:r>
              <a:rPr lang="fr-FR" dirty="0"/>
              <a:t>C'est aussi un </a:t>
            </a:r>
            <a:r>
              <a:rPr lang="fr-FR" b="1" dirty="0" err="1"/>
              <a:t>physiologue</a:t>
            </a:r>
            <a:r>
              <a:rPr lang="fr-FR" b="1" dirty="0"/>
              <a:t> expérimentateur </a:t>
            </a:r>
            <a:r>
              <a:rPr lang="fr-FR" dirty="0"/>
              <a:t>qui comprend le rôle des nerfs moteurs et sait que les artères véhiculent du sang (non de l’air).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805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52528"/>
          </a:xfrm>
        </p:spPr>
        <p:txBody>
          <a:bodyPr>
            <a:normAutofit/>
          </a:bodyPr>
          <a:lstStyle/>
          <a:p>
            <a:r>
              <a:rPr lang="fr-FR" sz="3600" dirty="0"/>
              <a:t>l</a:t>
            </a:r>
            <a:r>
              <a:rPr lang="fr-FR" sz="3600" dirty="0" smtClean="0"/>
              <a:t>es </a:t>
            </a:r>
            <a:r>
              <a:rPr lang="fr-FR" sz="3600" dirty="0"/>
              <a:t>plus vieux schémas connus d’anatomie </a:t>
            </a:r>
            <a:r>
              <a:rPr lang="fr-FR" sz="3600" dirty="0" smtClean="0"/>
              <a:t>humaine =&gt; l’organisme </a:t>
            </a:r>
            <a:r>
              <a:rPr lang="fr-FR" sz="3600" dirty="0"/>
              <a:t>se résumait en 5 organes (poumons, cœur, foie</a:t>
            </a:r>
            <a:r>
              <a:rPr lang="fr-FR" sz="3600" dirty="0" smtClean="0"/>
              <a:t>, rate </a:t>
            </a:r>
            <a:r>
              <a:rPr lang="fr-FR" sz="3600" dirty="0"/>
              <a:t>et les reins) en rapport avec les 5 éléments </a:t>
            </a:r>
            <a:r>
              <a:rPr lang="fr-FR" sz="3600" dirty="0" smtClean="0"/>
              <a:t>cosmiques </a:t>
            </a:r>
            <a:r>
              <a:rPr lang="fr-FR" sz="3600" dirty="0"/>
              <a:t>(bois, terre, métal, eau </a:t>
            </a:r>
            <a:r>
              <a:rPr lang="fr-FR" sz="3600" dirty="0" smtClean="0"/>
              <a:t>et </a:t>
            </a:r>
            <a:r>
              <a:rPr lang="fr-FR" sz="3600" dirty="0"/>
              <a:t>le feu</a:t>
            </a:r>
            <a:r>
              <a:rPr lang="fr-FR" sz="3600" dirty="0" smtClean="0"/>
              <a:t>)</a:t>
            </a:r>
          </a:p>
          <a:p>
            <a:pPr marL="0" indent="0">
              <a:buNone/>
            </a:pPr>
            <a:r>
              <a:rPr lang="fr-FR" b="1" dirty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</a:rPr>
              <a:t>         (</a:t>
            </a:r>
            <a:r>
              <a:rPr lang="fr-FR" b="1" dirty="0">
                <a:solidFill>
                  <a:srgbClr val="C00000"/>
                </a:solidFill>
              </a:rPr>
              <a:t>La Chine : </a:t>
            </a:r>
            <a:r>
              <a:rPr lang="fr-FR" dirty="0">
                <a:solidFill>
                  <a:srgbClr val="C00000"/>
                </a:solidFill>
              </a:rPr>
              <a:t>(4700-3000 </a:t>
            </a:r>
            <a:r>
              <a:rPr lang="fr-FR" dirty="0" err="1">
                <a:solidFill>
                  <a:srgbClr val="C00000"/>
                </a:solidFill>
              </a:rPr>
              <a:t>Av.JC</a:t>
            </a:r>
            <a:r>
              <a:rPr lang="fr-FR" dirty="0">
                <a:solidFill>
                  <a:srgbClr val="C00000"/>
                </a:solidFill>
              </a:rPr>
              <a:t>))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89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659285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4000" dirty="0">
                <a:solidFill>
                  <a:prstClr val="black"/>
                </a:solidFill>
              </a:rPr>
              <a:t>premiers à faire de la  Vaccination "à l'ancienne" : ils avaient compris qu'en contractant une maladie sans en succomber, on pouvait s'en immuniser</a:t>
            </a:r>
            <a:r>
              <a:rPr lang="fr-FR" sz="4000" dirty="0" smtClean="0">
                <a:solidFill>
                  <a:prstClr val="black"/>
                </a:solidFill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fr-FR" sz="4000" b="1" dirty="0" smtClean="0">
                <a:solidFill>
                  <a:srgbClr val="C00000"/>
                </a:solidFill>
              </a:rPr>
              <a:t>  (La </a:t>
            </a:r>
            <a:r>
              <a:rPr lang="fr-FR" sz="4000" b="1" dirty="0">
                <a:solidFill>
                  <a:srgbClr val="C00000"/>
                </a:solidFill>
              </a:rPr>
              <a:t>Chine : </a:t>
            </a:r>
            <a:r>
              <a:rPr lang="fr-FR" sz="4000" dirty="0">
                <a:solidFill>
                  <a:srgbClr val="C00000"/>
                </a:solidFill>
              </a:rPr>
              <a:t>(4700-3000 </a:t>
            </a:r>
            <a:r>
              <a:rPr lang="fr-FR" sz="4000" dirty="0" err="1">
                <a:solidFill>
                  <a:srgbClr val="C00000"/>
                </a:solidFill>
              </a:rPr>
              <a:t>Av.JC</a:t>
            </a:r>
            <a:r>
              <a:rPr lang="fr-FR" sz="4000" dirty="0" smtClean="0">
                <a:solidFill>
                  <a:srgbClr val="C00000"/>
                </a:solidFill>
              </a:rPr>
              <a:t>))</a:t>
            </a:r>
            <a:endParaRPr lang="fr-FR" sz="4000" dirty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F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0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/>
            <a:r>
              <a:rPr lang="fr-FR" sz="4700" b="1" u="sng" dirty="0">
                <a:solidFill>
                  <a:srgbClr val="C00000"/>
                </a:solidFill>
              </a:rPr>
              <a:t>B. L'Inde</a:t>
            </a:r>
            <a:r>
              <a:rPr lang="fr-FR" sz="4700" b="1" dirty="0">
                <a:solidFill>
                  <a:srgbClr val="C00000"/>
                </a:solidFill>
              </a:rPr>
              <a:t> :</a:t>
            </a:r>
          </a:p>
          <a:p>
            <a:r>
              <a:rPr lang="fr-FR" dirty="0" smtClean="0"/>
              <a:t>Rappelle les notions des chinois=&gt; </a:t>
            </a:r>
            <a:r>
              <a:rPr lang="fr-FR" dirty="0"/>
              <a:t>le corps humain est composé de 5 éléments (terre, eau, feu, vent et l’espace) qui se trouvent dans la </a:t>
            </a:r>
            <a:r>
              <a:rPr lang="fr-FR" dirty="0" smtClean="0"/>
              <a:t>nature.</a:t>
            </a:r>
          </a:p>
          <a:p>
            <a:r>
              <a:rPr lang="fr-FR" dirty="0" smtClean="0"/>
              <a:t>Ils ont crée le terme AYOUR VEDA qui veut dire science de la longue vie.</a:t>
            </a:r>
          </a:p>
          <a:p>
            <a:r>
              <a:rPr lang="fr-FR" dirty="0" smtClean="0"/>
              <a:t>Leur chirurgie était très avancée.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8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668167"/>
            <a:ext cx="7992888" cy="392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>
                <a:solidFill>
                  <a:srgbClr val="C00000"/>
                </a:solidFill>
              </a:rPr>
              <a:t>Connaissances biologiques plus au moins empiriques sur divers animaux 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Croisement de divers mammifères domestiques.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Adaptation des poissons d’eaux douces à leurs habitats et observation de leurs périodes de reproduction.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Exigence écologique de certains insectes (tel que la cochenille de la laque).</a:t>
            </a: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5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  <a:r>
              <a:rPr lang="fr-FR" sz="2800" b="1" u="sng" dirty="0"/>
              <a:t>I-2-Le proche et Moyen Orient</a:t>
            </a:r>
            <a:endParaRPr lang="fr-FR" sz="2800" dirty="0"/>
          </a:p>
          <a:p>
            <a:r>
              <a:rPr lang="fr-FR" sz="2200" b="1" u="sng" dirty="0"/>
              <a:t>A- La Mésopotamie (Civilisations Babylonienne, Sumérienne et Assyrienne)</a:t>
            </a:r>
            <a:r>
              <a:rPr lang="fr-FR" sz="2200" b="1" dirty="0"/>
              <a:t> </a:t>
            </a:r>
            <a:r>
              <a:rPr lang="fr-FR" sz="2200" b="1" dirty="0" smtClean="0"/>
              <a:t>:</a:t>
            </a:r>
          </a:p>
          <a:p>
            <a:pPr>
              <a:lnSpc>
                <a:spcPct val="110000"/>
              </a:lnSpc>
            </a:pPr>
            <a:r>
              <a:rPr lang="fr-FR" sz="2600" dirty="0"/>
              <a:t>B</a:t>
            </a:r>
            <a:r>
              <a:rPr lang="fr-FR" sz="2600" dirty="0" smtClean="0"/>
              <a:t>erceau </a:t>
            </a:r>
            <a:r>
              <a:rPr lang="fr-FR" sz="2600" dirty="0"/>
              <a:t>des anciennes </a:t>
            </a:r>
            <a:r>
              <a:rPr lang="fr-FR" sz="2600" dirty="0" smtClean="0"/>
              <a:t>civilisations.</a:t>
            </a:r>
          </a:p>
          <a:p>
            <a:pPr lvl="0">
              <a:lnSpc>
                <a:spcPct val="110000"/>
              </a:lnSpc>
            </a:pPr>
            <a:r>
              <a:rPr lang="fr-FR" sz="2600" dirty="0"/>
              <a:t>Inventeurs de l'écriture (cunéiforme)</a:t>
            </a:r>
          </a:p>
          <a:p>
            <a:pPr lvl="0">
              <a:lnSpc>
                <a:spcPct val="110000"/>
              </a:lnSpc>
            </a:pPr>
            <a:r>
              <a:rPr lang="fr-FR" sz="2600" dirty="0"/>
              <a:t>Connaissances approximatives de biologie générale et fonctionnelle, mais très précises en anatomie : ils fabriquaient des organes en terre cuite de divers viscères (notamment le foie) </a:t>
            </a:r>
            <a:r>
              <a:rPr lang="fr-FR" sz="2600" dirty="0" smtClean="0"/>
              <a:t>=&gt; dissection </a:t>
            </a:r>
            <a:r>
              <a:rPr lang="fr-FR" sz="2600" dirty="0"/>
              <a:t>des animaux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2486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>
                <a:solidFill>
                  <a:srgbClr val="C00000"/>
                </a:solidFill>
              </a:rPr>
              <a:t>Méthodes de croisement sélectif : </a:t>
            </a:r>
            <a:r>
              <a:rPr lang="fr-FR" sz="4000" dirty="0"/>
              <a:t>croisements entre chevaux et ânes.</a:t>
            </a:r>
          </a:p>
          <a:p>
            <a:r>
              <a:rPr lang="fr-FR" sz="4000" dirty="0"/>
              <a:t>Distinction de diverses races de chevaux.</a:t>
            </a:r>
          </a:p>
          <a:p>
            <a:r>
              <a:rPr lang="fr-FR" sz="4000" dirty="0"/>
              <a:t>Pour eux, le cœur est le siège de l’intelligence et le foie celui de la circulation du sang.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8321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II-L’ANTIQUITE </a:t>
            </a:r>
            <a:r>
              <a:rPr lang="fr-FR" b="1" dirty="0" smtClean="0"/>
              <a:t>OCCIDENTALE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sciences biologiques prenne leur essor principalement au sein de la Grèce ancienne </a:t>
            </a:r>
          </a:p>
          <a:p>
            <a:pPr algn="ctr">
              <a:buNone/>
            </a:pPr>
            <a:r>
              <a:rPr lang="fr-FR" sz="4000" b="1" dirty="0" smtClean="0"/>
              <a:t>La Grèce:</a:t>
            </a:r>
          </a:p>
          <a:p>
            <a:pPr>
              <a:buNone/>
            </a:pPr>
            <a:r>
              <a:rPr lang="fr-FR" dirty="0" smtClean="0"/>
              <a:t>Elle est caractérisé par:</a:t>
            </a:r>
          </a:p>
          <a:p>
            <a:pPr lvl="0"/>
            <a:r>
              <a:rPr lang="fr-FR" dirty="0"/>
              <a:t>L’émergence de la pensée scientifique</a:t>
            </a:r>
          </a:p>
          <a:p>
            <a:pPr lvl="0"/>
            <a:r>
              <a:rPr lang="fr-FR" dirty="0" smtClean="0"/>
              <a:t>des </a:t>
            </a:r>
            <a:r>
              <a:rPr lang="fr-FR" dirty="0"/>
              <a:t>manuscrits et pensées qui ont dominés l’histoire des sciences jusqu’au 17 </a:t>
            </a:r>
            <a:r>
              <a:rPr lang="fr-FR" baseline="30000" dirty="0" err="1"/>
              <a:t>ème</a:t>
            </a:r>
            <a:r>
              <a:rPr lang="fr-FR" dirty="0"/>
              <a:t> siècle.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8820</TotalTime>
  <Words>625</Words>
  <Application>Microsoft Office PowerPoint</Application>
  <PresentationFormat>Affichage à l'écran (4:3)</PresentationFormat>
  <Paragraphs>77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7" baseType="lpstr">
      <vt:lpstr>Arial</vt:lpstr>
      <vt:lpstr>Calibri</vt:lpstr>
      <vt:lpstr>Thème Office</vt:lpstr>
      <vt:lpstr>Cours 2 </vt:lpstr>
      <vt:lpstr>I - L’ANTIQUITE ORIENTALE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II-L’ANTIQUITE OCCIDENTALE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Selon Hypocrate </vt:lpstr>
      <vt:lpstr>Présentation PowerPoint</vt:lpstr>
      <vt:lpstr>Présentation PowerPoint</vt:lpstr>
      <vt:lpstr>Rome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 3</dc:title>
  <dc:creator>AISSAT</dc:creator>
  <cp:lastModifiedBy>ghiles aissat</cp:lastModifiedBy>
  <cp:revision>24</cp:revision>
  <dcterms:created xsi:type="dcterms:W3CDTF">2016-11-06T18:45:19Z</dcterms:created>
  <dcterms:modified xsi:type="dcterms:W3CDTF">2022-10-10T18:29:33Z</dcterms:modified>
</cp:coreProperties>
</file>