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2"/>
  </p:notesMasterIdLst>
  <p:sldIdLst>
    <p:sldId id="256" r:id="rId3"/>
    <p:sldId id="287" r:id="rId4"/>
    <p:sldId id="257" r:id="rId5"/>
    <p:sldId id="282" r:id="rId6"/>
    <p:sldId id="284" r:id="rId7"/>
    <p:sldId id="286" r:id="rId8"/>
    <p:sldId id="258" r:id="rId9"/>
    <p:sldId id="280" r:id="rId10"/>
    <p:sldId id="272" r:id="rId11"/>
    <p:sldId id="273" r:id="rId12"/>
    <p:sldId id="260" r:id="rId13"/>
    <p:sldId id="261" r:id="rId14"/>
    <p:sldId id="285" r:id="rId15"/>
    <p:sldId id="274" r:id="rId16"/>
    <p:sldId id="263" r:id="rId17"/>
    <p:sldId id="264" r:id="rId18"/>
    <p:sldId id="275" r:id="rId19"/>
    <p:sldId id="265" r:id="rId20"/>
    <p:sldId id="26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00" autoAdjust="0"/>
  </p:normalViewPr>
  <p:slideViewPr>
    <p:cSldViewPr>
      <p:cViewPr varScale="1">
        <p:scale>
          <a:sx n="60" d="100"/>
          <a:sy n="60" d="100"/>
        </p:scale>
        <p:origin x="16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C85F6-5D2E-4683-9FFF-98F5B5243B8E}" type="datetimeFigureOut">
              <a:rPr lang="fr-FR" smtClean="0"/>
              <a:pPr/>
              <a:t>10/10/2022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7FFA92-93EC-46CD-8AAF-CF044490B3E4}" type="slidenum">
              <a:rPr lang="fr-FR" smtClean="0"/>
              <a:pPr/>
              <a:t>‹N°›</a:t>
            </a:fld>
            <a:endParaRPr lang="fr-FR"/>
          </a:p>
        </p:txBody>
      </p:sp>
    </p:spTree>
    <p:extLst>
      <p:ext uri="{BB962C8B-B14F-4D97-AF65-F5344CB8AC3E}">
        <p14:creationId xmlns:p14="http://schemas.microsoft.com/office/powerpoint/2010/main" val="7922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87FFA92-93EC-46CD-8AAF-CF044490B3E4}" type="slidenum">
              <a:rPr lang="fr-FR" smtClean="0"/>
              <a:pPr/>
              <a:t>5</a:t>
            </a:fld>
            <a:endParaRPr lang="fr-FR"/>
          </a:p>
        </p:txBody>
      </p:sp>
    </p:spTree>
    <p:extLst>
      <p:ext uri="{BB962C8B-B14F-4D97-AF65-F5344CB8AC3E}">
        <p14:creationId xmlns:p14="http://schemas.microsoft.com/office/powerpoint/2010/main" val="207451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techniques développées au cours du paléolithique, signalons la domestication du feu, la fabrication de vêtements et de contenants à partir de peaux animales, la fabrication d’outils de chasse et de canots. La domestication du chien date probablement du paléolithique.</a:t>
            </a:r>
          </a:p>
          <a:p>
            <a:endParaRPr lang="fr-FR" dirty="0"/>
          </a:p>
        </p:txBody>
      </p:sp>
      <p:sp>
        <p:nvSpPr>
          <p:cNvPr id="4" name="Espace réservé du numéro de diapositive 3"/>
          <p:cNvSpPr>
            <a:spLocks noGrp="1"/>
          </p:cNvSpPr>
          <p:nvPr>
            <p:ph type="sldNum" sz="quarter" idx="10"/>
          </p:nvPr>
        </p:nvSpPr>
        <p:spPr/>
        <p:txBody>
          <a:bodyPr/>
          <a:lstStyle/>
          <a:p>
            <a:fld id="{287FFA92-93EC-46CD-8AAF-CF044490B3E4}" type="slidenum">
              <a:rPr lang="fr-FR" smtClean="0"/>
              <a:pPr/>
              <a:t>7</a:t>
            </a:fld>
            <a:endParaRPr lang="fr-FR"/>
          </a:p>
        </p:txBody>
      </p:sp>
    </p:spTree>
    <p:extLst>
      <p:ext uri="{BB962C8B-B14F-4D97-AF65-F5344CB8AC3E}">
        <p14:creationId xmlns:p14="http://schemas.microsoft.com/office/powerpoint/2010/main" val="1155891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Les sciences sont l'une des principales formes de connaissance, et la science en général est un ensemble de </a:t>
            </a:r>
            <a:r>
              <a:rPr lang="fr-FR" sz="1200" b="1" kern="1200" dirty="0" smtClean="0">
                <a:solidFill>
                  <a:schemeClr val="tx1"/>
                </a:solidFill>
                <a:latin typeface="+mn-lt"/>
                <a:ea typeface="+mn-ea"/>
                <a:cs typeface="+mn-cs"/>
              </a:rPr>
              <a:t>méthodes</a:t>
            </a:r>
            <a:r>
              <a:rPr lang="fr-FR" sz="1200" kern="1200" dirty="0" smtClean="0">
                <a:solidFill>
                  <a:schemeClr val="tx1"/>
                </a:solidFill>
                <a:latin typeface="+mn-lt"/>
                <a:ea typeface="+mn-ea"/>
                <a:cs typeface="+mn-cs"/>
              </a:rPr>
              <a:t> systématiques pour acquérir des </a:t>
            </a:r>
            <a:r>
              <a:rPr lang="fr-FR" sz="1200" b="1" kern="1200" dirty="0" smtClean="0">
                <a:solidFill>
                  <a:schemeClr val="tx1"/>
                </a:solidFill>
                <a:latin typeface="+mn-lt"/>
                <a:ea typeface="+mn-ea"/>
                <a:cs typeface="+mn-cs"/>
              </a:rPr>
              <a:t>connaissance</a:t>
            </a:r>
            <a:r>
              <a:rPr lang="fr-FR" sz="1200" kern="1200" dirty="0" smtClean="0">
                <a:solidFill>
                  <a:schemeClr val="tx1"/>
                </a:solidFill>
                <a:latin typeface="+mn-lt"/>
                <a:ea typeface="+mn-ea"/>
                <a:cs typeface="+mn-cs"/>
              </a:rPr>
              <a:t>s. Il existe néanmoins de nombreuses formes de connaissances qui, sans être scientifiques, n'en sont pas moins parfaitement adaptées à leur objet.  </a:t>
            </a:r>
            <a:r>
              <a:rPr lang="fr-FR" sz="1200" b="1" kern="1200" dirty="0" smtClean="0">
                <a:solidFill>
                  <a:schemeClr val="tx1"/>
                </a:solidFill>
                <a:latin typeface="+mn-lt"/>
                <a:ea typeface="+mn-ea"/>
                <a:cs typeface="+mn-cs"/>
              </a:rPr>
              <a:t>Le savoir-faire</a:t>
            </a:r>
            <a:r>
              <a:rPr lang="fr-FR" sz="1200" kern="1200" dirty="0" smtClean="0">
                <a:solidFill>
                  <a:schemeClr val="tx1"/>
                </a:solidFill>
                <a:latin typeface="+mn-lt"/>
                <a:ea typeface="+mn-ea"/>
                <a:cs typeface="+mn-cs"/>
              </a:rPr>
              <a:t> (l'artisanat, savoir nager, etc</a:t>
            </a:r>
            <a:r>
              <a:rPr lang="fr-FR" sz="1200" b="1" kern="1200" dirty="0" smtClean="0">
                <a:solidFill>
                  <a:schemeClr val="tx1"/>
                </a:solidFill>
                <a:latin typeface="+mn-lt"/>
                <a:ea typeface="+mn-ea"/>
                <a:cs typeface="+mn-cs"/>
              </a:rPr>
              <a:t>.), le savoir  technique, la connaissance des langues, l a connaissance des traditions, légendes, coutumes ou ides d'une culture particulière, la connaissance qu'ont les individus de leur propre histoire</a:t>
            </a:r>
            <a:r>
              <a:rPr lang="fr-FR" sz="1200" kern="1200" dirty="0" smtClean="0">
                <a:solidFill>
                  <a:schemeClr val="tx1"/>
                </a:solidFill>
                <a:latin typeface="+mn-lt"/>
                <a:ea typeface="+mn-ea"/>
                <a:cs typeface="+mn-cs"/>
              </a:rPr>
              <a:t> (connaître son propre nom, ses parents, son passé), ou encore les connaissances communes d'une société donnée ou de l'humanité (savoir à quoi sert un marteau, savoir que l'eau éteint le feu).</a:t>
            </a:r>
          </a:p>
          <a:p>
            <a:r>
              <a:rPr lang="fr-FR" sz="1200" kern="1200" dirty="0" smtClean="0">
                <a:solidFill>
                  <a:schemeClr val="tx1"/>
                </a:solidFill>
                <a:latin typeface="+mn-lt"/>
                <a:ea typeface="+mn-ea"/>
                <a:cs typeface="+mn-cs"/>
              </a:rPr>
              <a:t>Pour l'anthropologue, la première connaissance est celle que les hommes ont d'eux-mêmes et de leur environnement, et qui, dans les sociétés primitives, assure leur survie quotidienne. C'est aussi cette connaissance qui structure le groupe humain. Elle se constitue comme un ensemble de pratiques, de comportements et de règles admises par la communauté. </a:t>
            </a:r>
            <a:r>
              <a:rPr lang="fr-FR" sz="1200" b="1" kern="1200" dirty="0" smtClean="0">
                <a:solidFill>
                  <a:schemeClr val="tx1"/>
                </a:solidFill>
                <a:latin typeface="+mn-lt"/>
                <a:ea typeface="+mn-ea"/>
                <a:cs typeface="+mn-cs"/>
              </a:rPr>
              <a:t>La pratique de la chasse collective suppose à la fois la connaissance de ses congénères, celle du gibier, celle du terrain et un savoir-faire partagé.  </a:t>
            </a:r>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287FFA92-93EC-46CD-8AAF-CF044490B3E4}" type="slidenum">
              <a:rPr lang="fr-FR" smtClean="0"/>
              <a:pPr/>
              <a:t>19</a:t>
            </a:fld>
            <a:endParaRPr lang="fr-FR"/>
          </a:p>
        </p:txBody>
      </p:sp>
    </p:spTree>
    <p:extLst>
      <p:ext uri="{BB962C8B-B14F-4D97-AF65-F5344CB8AC3E}">
        <p14:creationId xmlns:p14="http://schemas.microsoft.com/office/powerpoint/2010/main" val="495991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8B706A16-3F0F-4D89-9928-1D6CEBA7F2DB}" type="datetimeFigureOut">
              <a:rPr lang="fr-FR">
                <a:solidFill>
                  <a:prstClr val="black">
                    <a:tint val="75000"/>
                  </a:prstClr>
                </a:solidFill>
              </a:rPr>
              <a:pPr>
                <a:defRPr/>
              </a:pPr>
              <a:t>10/10/2022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F2C3B55C-017C-47BF-82B5-23A98E3DA8B4}" type="slidenum">
              <a:rPr lang="fr-FR" altLang="fr-FR"/>
              <a:pPr/>
              <a:t>‹N°›</a:t>
            </a:fld>
            <a:endParaRPr lang="fr-FR" altLang="fr-FR"/>
          </a:p>
        </p:txBody>
      </p:sp>
    </p:spTree>
    <p:extLst>
      <p:ext uri="{BB962C8B-B14F-4D97-AF65-F5344CB8AC3E}">
        <p14:creationId xmlns:p14="http://schemas.microsoft.com/office/powerpoint/2010/main" val="622758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7E332F8-7836-4D8D-86B5-31509D76095C}" type="datetimeFigureOut">
              <a:rPr lang="fr-FR">
                <a:solidFill>
                  <a:prstClr val="black">
                    <a:tint val="75000"/>
                  </a:prstClr>
                </a:solidFill>
              </a:rPr>
              <a:pPr>
                <a:defRPr/>
              </a:pPr>
              <a:t>10/10/2022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3D6A1593-B79E-4412-A3A7-D80C7E1B8DF9}" type="slidenum">
              <a:rPr lang="fr-FR" altLang="fr-FR"/>
              <a:pPr/>
              <a:t>‹N°›</a:t>
            </a:fld>
            <a:endParaRPr lang="fr-FR" altLang="fr-FR"/>
          </a:p>
        </p:txBody>
      </p:sp>
    </p:spTree>
    <p:extLst>
      <p:ext uri="{BB962C8B-B14F-4D97-AF65-F5344CB8AC3E}">
        <p14:creationId xmlns:p14="http://schemas.microsoft.com/office/powerpoint/2010/main" val="1484117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74CE22D-E8B6-49F9-80FE-92F58E64FB80}" type="datetimeFigureOut">
              <a:rPr lang="fr-FR">
                <a:solidFill>
                  <a:prstClr val="black">
                    <a:tint val="75000"/>
                  </a:prstClr>
                </a:solidFill>
              </a:rPr>
              <a:pPr>
                <a:defRPr/>
              </a:pPr>
              <a:t>10/10/2022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DB1503DC-29F8-4413-B264-F608EFCEB2B4}" type="slidenum">
              <a:rPr lang="fr-FR" altLang="fr-FR"/>
              <a:pPr/>
              <a:t>‹N°›</a:t>
            </a:fld>
            <a:endParaRPr lang="fr-FR" altLang="fr-FR"/>
          </a:p>
        </p:txBody>
      </p:sp>
    </p:spTree>
    <p:extLst>
      <p:ext uri="{BB962C8B-B14F-4D97-AF65-F5344CB8AC3E}">
        <p14:creationId xmlns:p14="http://schemas.microsoft.com/office/powerpoint/2010/main" val="3687092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60C2A8B1-C130-404B-813B-3442EEAA8374}" type="datetimeFigureOut">
              <a:rPr lang="fr-FR">
                <a:solidFill>
                  <a:prstClr val="black">
                    <a:tint val="75000"/>
                  </a:prstClr>
                </a:solidFill>
              </a:rPr>
              <a:pPr>
                <a:defRPr/>
              </a:pPr>
              <a:t>10/10/2022</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fld id="{6E97CB7E-A8CA-461E-AF84-03A9CA8B9DC4}" type="slidenum">
              <a:rPr lang="fr-FR" altLang="fr-FR"/>
              <a:pPr/>
              <a:t>‹N°›</a:t>
            </a:fld>
            <a:endParaRPr lang="fr-FR" altLang="fr-FR"/>
          </a:p>
        </p:txBody>
      </p:sp>
    </p:spTree>
    <p:extLst>
      <p:ext uri="{BB962C8B-B14F-4D97-AF65-F5344CB8AC3E}">
        <p14:creationId xmlns:p14="http://schemas.microsoft.com/office/powerpoint/2010/main" val="2844775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7D2C695-7605-46E9-956F-355937612E32}" type="datetimeFigureOut">
              <a:rPr lang="fr-FR">
                <a:solidFill>
                  <a:prstClr val="black">
                    <a:tint val="75000"/>
                  </a:prstClr>
                </a:solidFill>
              </a:rPr>
              <a:pPr>
                <a:defRPr/>
              </a:pPr>
              <a:t>10/10/2022</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fld id="{3E027AD9-DB9E-48DB-9E2D-56530F7E337A}" type="slidenum">
              <a:rPr lang="fr-FR" altLang="fr-FR"/>
              <a:pPr/>
              <a:t>‹N°›</a:t>
            </a:fld>
            <a:endParaRPr lang="fr-FR" altLang="fr-FR"/>
          </a:p>
        </p:txBody>
      </p:sp>
    </p:spTree>
    <p:extLst>
      <p:ext uri="{BB962C8B-B14F-4D97-AF65-F5344CB8AC3E}">
        <p14:creationId xmlns:p14="http://schemas.microsoft.com/office/powerpoint/2010/main" val="3463137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AF0AECF-340F-492D-B03A-D9CF6B7AC62A}" type="datetimeFigureOut">
              <a:rPr lang="fr-FR">
                <a:solidFill>
                  <a:prstClr val="black">
                    <a:tint val="75000"/>
                  </a:prstClr>
                </a:solidFill>
              </a:rPr>
              <a:pPr>
                <a:defRPr/>
              </a:pPr>
              <a:t>10/10/2022</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fld id="{CE26A34E-8107-4DEE-8B4D-D2BD4A6BF621}" type="slidenum">
              <a:rPr lang="fr-FR" altLang="fr-FR"/>
              <a:pPr/>
              <a:t>‹N°›</a:t>
            </a:fld>
            <a:endParaRPr lang="fr-FR" altLang="fr-FR"/>
          </a:p>
        </p:txBody>
      </p:sp>
    </p:spTree>
    <p:extLst>
      <p:ext uri="{BB962C8B-B14F-4D97-AF65-F5344CB8AC3E}">
        <p14:creationId xmlns:p14="http://schemas.microsoft.com/office/powerpoint/2010/main" val="2346617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8A03057-CB95-403E-A3D0-34D5552B6834}" type="datetimeFigureOut">
              <a:rPr lang="fr-FR">
                <a:solidFill>
                  <a:prstClr val="black">
                    <a:tint val="75000"/>
                  </a:prstClr>
                </a:solidFill>
              </a:rPr>
              <a:pPr>
                <a:defRPr/>
              </a:pPr>
              <a:t>10/10/2022</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fld id="{21BC22A0-A429-49A4-B985-FD59348FBB38}" type="slidenum">
              <a:rPr lang="fr-FR" altLang="fr-FR"/>
              <a:pPr/>
              <a:t>‹N°›</a:t>
            </a:fld>
            <a:endParaRPr lang="fr-FR" altLang="fr-FR"/>
          </a:p>
        </p:txBody>
      </p:sp>
    </p:spTree>
    <p:extLst>
      <p:ext uri="{BB962C8B-B14F-4D97-AF65-F5344CB8AC3E}">
        <p14:creationId xmlns:p14="http://schemas.microsoft.com/office/powerpoint/2010/main" val="3281273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4480446-BAAA-48AD-ACC8-1C9AE4C1933C}" type="datetimeFigureOut">
              <a:rPr lang="fr-FR">
                <a:solidFill>
                  <a:prstClr val="black">
                    <a:tint val="75000"/>
                  </a:prstClr>
                </a:solidFill>
              </a:rPr>
              <a:pPr>
                <a:defRPr/>
              </a:pPr>
              <a:t>10/10/2022</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fld id="{A44D1534-89B2-44AB-9871-0BB8DA4B32B3}" type="slidenum">
              <a:rPr lang="fr-FR" altLang="fr-FR"/>
              <a:pPr/>
              <a:t>‹N°›</a:t>
            </a:fld>
            <a:endParaRPr lang="fr-FR" altLang="fr-FR"/>
          </a:p>
        </p:txBody>
      </p:sp>
    </p:spTree>
    <p:extLst>
      <p:ext uri="{BB962C8B-B14F-4D97-AF65-F5344CB8AC3E}">
        <p14:creationId xmlns:p14="http://schemas.microsoft.com/office/powerpoint/2010/main" val="95285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0B356D9-A255-4D8D-9CC2-35751A92C272}" type="datetimeFigureOut">
              <a:rPr lang="fr-FR">
                <a:solidFill>
                  <a:prstClr val="black">
                    <a:tint val="75000"/>
                  </a:prstClr>
                </a:solidFill>
              </a:rPr>
              <a:pPr>
                <a:defRPr/>
              </a:pPr>
              <a:t>10/10/2022</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fld id="{362AD500-643B-421F-97E7-7AA4FE1046B6}" type="slidenum">
              <a:rPr lang="fr-FR" altLang="fr-FR"/>
              <a:pPr/>
              <a:t>‹N°›</a:t>
            </a:fld>
            <a:endParaRPr lang="fr-FR" altLang="fr-FR"/>
          </a:p>
        </p:txBody>
      </p:sp>
    </p:spTree>
    <p:extLst>
      <p:ext uri="{BB962C8B-B14F-4D97-AF65-F5344CB8AC3E}">
        <p14:creationId xmlns:p14="http://schemas.microsoft.com/office/powerpoint/2010/main" val="33339827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CB4E592-F321-4303-9422-353B70461383}" type="datetimeFigureOut">
              <a:rPr lang="fr-FR">
                <a:solidFill>
                  <a:prstClr val="black">
                    <a:tint val="75000"/>
                  </a:prstClr>
                </a:solidFill>
              </a:rPr>
              <a:pPr>
                <a:defRPr/>
              </a:pPr>
              <a:t>10/10/2022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7D4AD8FB-C5D6-4FF7-8E2A-2BC7B3B2D015}" type="slidenum">
              <a:rPr lang="fr-FR" altLang="fr-FR"/>
              <a:pPr/>
              <a:t>‹N°›</a:t>
            </a:fld>
            <a:endParaRPr lang="fr-FR" altLang="fr-FR"/>
          </a:p>
        </p:txBody>
      </p:sp>
    </p:spTree>
    <p:extLst>
      <p:ext uri="{BB962C8B-B14F-4D97-AF65-F5344CB8AC3E}">
        <p14:creationId xmlns:p14="http://schemas.microsoft.com/office/powerpoint/2010/main" val="40050323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D8C787F-529B-4B12-9C42-702BA2025823}" type="datetimeFigureOut">
              <a:rPr lang="fr-FR">
                <a:solidFill>
                  <a:prstClr val="black">
                    <a:tint val="75000"/>
                  </a:prstClr>
                </a:solidFill>
              </a:rPr>
              <a:pPr>
                <a:defRPr/>
              </a:pPr>
              <a:t>10/10/2022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52CA21C9-7C5D-44FE-AE16-B05B42DC9CF7}" type="slidenum">
              <a:rPr lang="fr-FR" altLang="fr-FR"/>
              <a:pPr/>
              <a:t>‹N°›</a:t>
            </a:fld>
            <a:endParaRPr lang="fr-FR" altLang="fr-FR"/>
          </a:p>
        </p:txBody>
      </p:sp>
    </p:spTree>
    <p:extLst>
      <p:ext uri="{BB962C8B-B14F-4D97-AF65-F5344CB8AC3E}">
        <p14:creationId xmlns:p14="http://schemas.microsoft.com/office/powerpoint/2010/main" val="7157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C022EC4-2136-4DEB-BA27-D4F8325039AC}" type="datetimeFigureOut">
              <a:rPr lang="fr-FR" smtClean="0"/>
              <a:pPr/>
              <a:t>10/10/2022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0BEF2D-1ADF-4DC0-B5DF-0A29D5EC45D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22EC4-2136-4DEB-BA27-D4F8325039AC}" type="datetimeFigureOut">
              <a:rPr lang="fr-FR" smtClean="0"/>
              <a:pPr/>
              <a:t>10/10/2022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BEF2D-1ADF-4DC0-B5DF-0A29D5EC45D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1799E1A-1D2C-4CA1-A7F8-B777DA77115E}" type="datetimeFigureOut">
              <a:rPr lang="fr-FR">
                <a:solidFill>
                  <a:prstClr val="black">
                    <a:tint val="75000"/>
                  </a:prstClr>
                </a:solidFill>
              </a:rPr>
              <a:pPr>
                <a:defRPr/>
              </a:pPr>
              <a:t>10/10/2022</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fontAlgn="base">
              <a:spcBef>
                <a:spcPct val="0"/>
              </a:spcBef>
              <a:spcAft>
                <a:spcPct val="0"/>
              </a:spcAft>
            </a:pPr>
            <a:fld id="{C4F0D4DC-D078-4F1D-86FC-295D840F7C9D}" type="slidenum">
              <a:rPr lang="fr-FR" altLang="fr-FR" smtClean="0">
                <a:cs typeface="Arial" panose="020B0604020202020204" pitchFamily="34" charset="0"/>
              </a:rPr>
              <a:pPr fontAlgn="base">
                <a:spcBef>
                  <a:spcPct val="0"/>
                </a:spcBef>
                <a:spcAft>
                  <a:spcPct val="0"/>
                </a:spcAft>
              </a:pPr>
              <a:t>‹N°›</a:t>
            </a:fld>
            <a:endParaRPr lang="fr-FR" altLang="fr-FR" smtClean="0">
              <a:cs typeface="Arial" panose="020B0604020202020204" pitchFamily="34" charset="0"/>
            </a:endParaRPr>
          </a:p>
        </p:txBody>
      </p:sp>
    </p:spTree>
    <p:extLst>
      <p:ext uri="{BB962C8B-B14F-4D97-AF65-F5344CB8AC3E}">
        <p14:creationId xmlns:p14="http://schemas.microsoft.com/office/powerpoint/2010/main" val="1694328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fr.wikipedia.org/wiki/Xe_mill%C3%A9naire_av._J.-C." TargetMode="External"/><Relationship Id="rId2" Type="http://schemas.openxmlformats.org/officeDocument/2006/relationships/hyperlink" Target="http://fr.wikipedia.org/wiki/Proche-Orient" TargetMode="External"/><Relationship Id="rId1" Type="http://schemas.openxmlformats.org/officeDocument/2006/relationships/slideLayout" Target="../slideLayouts/slideLayout7.xml"/><Relationship Id="rId6" Type="http://schemas.openxmlformats.org/officeDocument/2006/relationships/hyperlink" Target="http://fr.wikipedia.org/wiki/XXXIIIe_si%C3%A8cle_av._J.-C." TargetMode="External"/><Relationship Id="rId5" Type="http://schemas.openxmlformats.org/officeDocument/2006/relationships/hyperlink" Target="http://fr.wikipedia.org/wiki/%C3%89criture" TargetMode="External"/><Relationship Id="rId4" Type="http://schemas.openxmlformats.org/officeDocument/2006/relationships/hyperlink" Target="http://fr.wikipedia.org/wiki/M%C3%A9tallurg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4800" dirty="0" smtClean="0">
                <a:solidFill>
                  <a:srgbClr val="FF0000"/>
                </a:solidFill>
              </a:rPr>
              <a:t>Cours 1</a:t>
            </a:r>
            <a:br>
              <a:rPr lang="fr-FR" sz="4800" dirty="0" smtClean="0">
                <a:solidFill>
                  <a:srgbClr val="FF0000"/>
                </a:solidFill>
              </a:rPr>
            </a:br>
            <a:r>
              <a:rPr lang="fr-FR" sz="4800" dirty="0" smtClean="0">
                <a:solidFill>
                  <a:srgbClr val="FF0000"/>
                </a:solidFill>
              </a:rPr>
              <a:t>Période préhistorique </a:t>
            </a:r>
            <a:endParaRPr lang="fr-FR" sz="48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CARACTERISTIQUES</a:t>
            </a:r>
            <a:endParaRPr lang="fr-FR" dirty="0"/>
          </a:p>
        </p:txBody>
      </p:sp>
      <p:sp>
        <p:nvSpPr>
          <p:cNvPr id="3" name="Espace réservé du contenu 2"/>
          <p:cNvSpPr>
            <a:spLocks noGrp="1"/>
          </p:cNvSpPr>
          <p:nvPr>
            <p:ph idx="1"/>
          </p:nvPr>
        </p:nvSpPr>
        <p:spPr/>
        <p:txBody>
          <a:bodyPr/>
          <a:lstStyle/>
          <a:p>
            <a:pPr algn="ctr"/>
            <a:r>
              <a:rPr lang="fr-FR" sz="4000" dirty="0" smtClean="0"/>
              <a:t>L’utilisation de la </a:t>
            </a:r>
            <a:r>
              <a:rPr lang="fr-FR" sz="4000" b="1" dirty="0" smtClean="0">
                <a:solidFill>
                  <a:srgbClr val="FF0000"/>
                </a:solidFill>
              </a:rPr>
              <a:t>pierre polie</a:t>
            </a:r>
          </a:p>
          <a:p>
            <a:pPr algn="ctr"/>
            <a:r>
              <a:rPr lang="fr-FR" sz="4000" b="1" dirty="0" smtClean="0">
                <a:solidFill>
                  <a:srgbClr val="FF0000"/>
                </a:solidFill>
              </a:rPr>
              <a:t>Sédentarisation</a:t>
            </a:r>
            <a:r>
              <a:rPr lang="fr-FR" sz="4000" dirty="0" smtClean="0">
                <a:solidFill>
                  <a:srgbClr val="FF0000"/>
                </a:solidFill>
              </a:rPr>
              <a:t> = élevage et agriculture</a:t>
            </a:r>
          </a:p>
          <a:p>
            <a:pPr algn="ctr"/>
            <a:r>
              <a:rPr lang="fr-FR" sz="4000" dirty="0" smtClean="0"/>
              <a:t>Poterie, tissage, construction en pierre</a:t>
            </a:r>
          </a:p>
          <a:p>
            <a:pPr algn="ctr"/>
            <a:r>
              <a:rPr lang="fr-FR" sz="4000" dirty="0" smtClean="0"/>
              <a:t>Invention de la roue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sz="4000" b="1" dirty="0" smtClean="0">
                <a:solidFill>
                  <a:srgbClr val="FF0000"/>
                </a:solidFill>
              </a:rPr>
              <a:t>Le néolithique prend fin avec la généralisation de la métallurgie et l’invention de l’écriture, vers 3 300 ans av. J.-C.</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solidFill>
                  <a:srgbClr val="FF0000"/>
                </a:solidFill>
              </a:rPr>
              <a:t>Les </a:t>
            </a:r>
            <a:r>
              <a:rPr lang="fr-FR" sz="3600" b="1" dirty="0">
                <a:solidFill>
                  <a:srgbClr val="FF0000"/>
                </a:solidFill>
              </a:rPr>
              <a:t>pratiques empiriques préhistoriques liées au domaine de la biologie</a:t>
            </a:r>
            <a:endParaRPr lang="fr-FR" sz="3600" dirty="0">
              <a:solidFill>
                <a:srgbClr val="FF0000"/>
              </a:solidFill>
            </a:endParaRPr>
          </a:p>
        </p:txBody>
      </p:sp>
      <p:sp>
        <p:nvSpPr>
          <p:cNvPr id="3" name="Espace réservé du contenu 2"/>
          <p:cNvSpPr>
            <a:spLocks noGrp="1"/>
          </p:cNvSpPr>
          <p:nvPr>
            <p:ph idx="1"/>
          </p:nvPr>
        </p:nvSpPr>
        <p:spPr>
          <a:xfrm>
            <a:off x="500034" y="2714620"/>
            <a:ext cx="8258204" cy="2571768"/>
          </a:xfrm>
        </p:spPr>
        <p:txBody>
          <a:bodyPr>
            <a:noAutofit/>
          </a:bodyPr>
          <a:lstStyle/>
          <a:p>
            <a:pPr algn="ctr"/>
            <a:r>
              <a:rPr lang="fr-FR" sz="4000" dirty="0">
                <a:solidFill>
                  <a:srgbClr val="FF0000"/>
                </a:solidFill>
              </a:rPr>
              <a:t>interaction de l’homme préhistorique </a:t>
            </a:r>
            <a:r>
              <a:rPr lang="fr-FR" sz="4000" dirty="0" smtClean="0">
                <a:solidFill>
                  <a:srgbClr val="FF0000"/>
                </a:solidFill>
              </a:rPr>
              <a:t>avec</a:t>
            </a:r>
          </a:p>
          <a:p>
            <a:pPr algn="ctr">
              <a:buNone/>
            </a:pPr>
            <a:r>
              <a:rPr lang="fr-FR" sz="4000" dirty="0" smtClean="0">
                <a:solidFill>
                  <a:srgbClr val="FF0000"/>
                </a:solidFill>
              </a:rPr>
              <a:t>l’environnement </a:t>
            </a:r>
            <a:r>
              <a:rPr lang="fr-FR" sz="4000" dirty="0">
                <a:solidFill>
                  <a:srgbClr val="FF0000"/>
                </a:solidFill>
              </a:rPr>
              <a:t>biologique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Les origines de la Biologie contemporaine</a:t>
            </a:r>
            <a:endParaRPr lang="fr-FR" dirty="0">
              <a:solidFill>
                <a:srgbClr val="FF0000"/>
              </a:solidFill>
            </a:endParaRPr>
          </a:p>
        </p:txBody>
      </p:sp>
      <p:sp>
        <p:nvSpPr>
          <p:cNvPr id="3" name="Espace réservé du contenu 2"/>
          <p:cNvSpPr>
            <a:spLocks noGrp="1"/>
          </p:cNvSpPr>
          <p:nvPr>
            <p:ph idx="1"/>
          </p:nvPr>
        </p:nvSpPr>
        <p:spPr>
          <a:xfrm>
            <a:off x="428596" y="2500306"/>
            <a:ext cx="8229600" cy="2471742"/>
          </a:xfrm>
        </p:spPr>
        <p:txBody>
          <a:bodyPr>
            <a:noAutofit/>
          </a:bodyPr>
          <a:lstStyle/>
          <a:p>
            <a:pPr algn="ctr"/>
            <a:r>
              <a:rPr lang="fr-FR" sz="3600" dirty="0" smtClean="0"/>
              <a:t>Ces </a:t>
            </a:r>
            <a:r>
              <a:rPr lang="fr-FR" sz="3600" dirty="0"/>
              <a:t>origines débutent par l’énumération </a:t>
            </a:r>
            <a:r>
              <a:rPr lang="fr-FR" sz="3600" dirty="0" smtClean="0"/>
              <a:t>des </a:t>
            </a:r>
            <a:r>
              <a:rPr lang="fr-FR" sz="3600" dirty="0"/>
              <a:t>plantes et des animaux figurant sur les sources </a:t>
            </a:r>
            <a:r>
              <a:rPr lang="fr-FR" sz="3600" dirty="0" smtClean="0"/>
              <a:t>historiques 		peintures rupestres </a:t>
            </a:r>
            <a:endParaRPr lang="fr-FR" sz="3600" dirty="0"/>
          </a:p>
        </p:txBody>
      </p:sp>
      <p:sp>
        <p:nvSpPr>
          <p:cNvPr id="4" name="Flèche droite 3"/>
          <p:cNvSpPr/>
          <p:nvPr/>
        </p:nvSpPr>
        <p:spPr>
          <a:xfrm>
            <a:off x="1907704" y="4437112"/>
            <a:ext cx="107157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Tree>
    <p:extLst>
      <p:ext uri="{BB962C8B-B14F-4D97-AF65-F5344CB8AC3E}">
        <p14:creationId xmlns:p14="http://schemas.microsoft.com/office/powerpoint/2010/main" val="227011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400" dirty="0" smtClean="0">
                <a:solidFill>
                  <a:srgbClr val="FF0000"/>
                </a:solidFill>
              </a:rPr>
              <a:t>Peinture  rupestre du tassili</a:t>
            </a:r>
            <a:r>
              <a:rPr lang="fr-FR" dirty="0" smtClean="0"/>
              <a:t/>
            </a:r>
            <a:br>
              <a:rPr lang="fr-FR" dirty="0" smtClean="0"/>
            </a:br>
            <a:endParaRPr lang="fr-FR" dirty="0"/>
          </a:p>
        </p:txBody>
      </p:sp>
      <p:sp>
        <p:nvSpPr>
          <p:cNvPr id="4" name="Espace réservé du texte 3"/>
          <p:cNvSpPr>
            <a:spLocks noGrp="1"/>
          </p:cNvSpPr>
          <p:nvPr>
            <p:ph type="body" sz="half" idx="2"/>
          </p:nvPr>
        </p:nvSpPr>
        <p:spPr/>
        <p:txBody>
          <a:bodyPr/>
          <a:lstStyle/>
          <a:p>
            <a:pPr lvl="0"/>
            <a:r>
              <a:rPr lang="fr-FR" sz="2000" dirty="0" smtClean="0"/>
              <a:t>la distribution géographique des plantes.</a:t>
            </a:r>
          </a:p>
          <a:p>
            <a:pPr lvl="0"/>
            <a:r>
              <a:rPr lang="fr-FR" sz="2000" dirty="0" smtClean="0"/>
              <a:t>L’existence des espèces animales actuellement disparues (chevaux préhistoriques, .. etc.).</a:t>
            </a:r>
          </a:p>
          <a:p>
            <a:pPr lvl="0"/>
            <a:r>
              <a:rPr lang="fr-FR" sz="2000" dirty="0" smtClean="0"/>
              <a:t>L’histoire des civilisations - l’ethnologie en particulier l’aspect technique.</a:t>
            </a:r>
          </a:p>
          <a:p>
            <a:r>
              <a:rPr lang="fr-FR" sz="2000" dirty="0" smtClean="0"/>
              <a:t>La </a:t>
            </a:r>
            <a:r>
              <a:rPr lang="fr-FR" sz="2000" dirty="0" err="1" smtClean="0"/>
              <a:t>biomagie</a:t>
            </a:r>
            <a:r>
              <a:rPr lang="fr-FR" sz="2000" dirty="0" smtClean="0"/>
              <a:t> : outils ou pratiques permettant à l’homme d’acquérir une puissance sur la nature</a:t>
            </a:r>
            <a:endParaRPr lang="fr-FR" dirty="0"/>
          </a:p>
        </p:txBody>
      </p:sp>
      <p:pic>
        <p:nvPicPr>
          <p:cNvPr id="5" name="Picture 2" descr="C:\Users\AISSAT\Desktop\Tassili-fresques--2-.jpg"/>
          <p:cNvPicPr>
            <a:picLocks noGrp="1" noChangeAspect="1" noChangeArrowheads="1"/>
          </p:cNvPicPr>
          <p:nvPr>
            <p:ph idx="1"/>
          </p:nvPr>
        </p:nvPicPr>
        <p:blipFill>
          <a:blip r:embed="rId2" cstate="print"/>
          <a:srcRect/>
          <a:stretch>
            <a:fillRect/>
          </a:stretch>
        </p:blipFill>
        <p:spPr bwMode="auto">
          <a:xfrm>
            <a:off x="3575050" y="1033332"/>
            <a:ext cx="5111750" cy="43325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a:bodyPr>
          <a:lstStyle/>
          <a:p>
            <a:pPr algn="ctr">
              <a:buNone/>
            </a:pPr>
            <a:endParaRPr lang="fr-FR" b="1" dirty="0" smtClean="0">
              <a:solidFill>
                <a:srgbClr val="FF0000"/>
              </a:solidFill>
            </a:endParaRPr>
          </a:p>
          <a:p>
            <a:pPr algn="ctr">
              <a:buNone/>
            </a:pPr>
            <a:r>
              <a:rPr lang="fr-FR" sz="3600" b="1" dirty="0" smtClean="0"/>
              <a:t>On peut regrouper ces données en deux </a:t>
            </a:r>
            <a:r>
              <a:rPr lang="fr-FR" sz="4000" b="1" dirty="0" smtClean="0"/>
              <a:t>catégories</a:t>
            </a:r>
            <a:r>
              <a:rPr lang="fr-FR" sz="3600" b="1" dirty="0" smtClean="0"/>
              <a:t>:</a:t>
            </a:r>
            <a:endParaRPr lang="fr-FR" dirty="0" smtClean="0"/>
          </a:p>
          <a:p>
            <a:pPr algn="ctr">
              <a:buFont typeface="Wingdings" pitchFamily="2" charset="2"/>
              <a:buChar char="Ø"/>
            </a:pPr>
            <a:r>
              <a:rPr lang="fr-FR" b="1" dirty="0">
                <a:solidFill>
                  <a:srgbClr val="FF0000"/>
                </a:solidFill>
              </a:rPr>
              <a:t>Données préhistoriques liés au monde animal</a:t>
            </a:r>
            <a:r>
              <a:rPr lang="fr-FR" sz="2800" b="1" dirty="0"/>
              <a:t> </a:t>
            </a:r>
            <a:r>
              <a:rPr lang="fr-FR" sz="2800" b="1" dirty="0" smtClean="0"/>
              <a:t>:</a:t>
            </a:r>
          </a:p>
          <a:p>
            <a:pPr algn="ctr">
              <a:buNone/>
            </a:pPr>
            <a:r>
              <a:rPr lang="fr-FR" u="sng" dirty="0" smtClean="0"/>
              <a:t>Position de chasse  et représentation de chasse</a:t>
            </a:r>
          </a:p>
          <a:p>
            <a:pPr lvl="0"/>
            <a:r>
              <a:rPr lang="fr-FR" dirty="0" smtClean="0"/>
              <a:t> L’homme paléolithique a pu observer et représenter des animaux aujourd’hui disparus :</a:t>
            </a:r>
          </a:p>
          <a:p>
            <a:r>
              <a:rPr lang="fr-FR" dirty="0" smtClean="0"/>
              <a:t>              → En train de marcher ou de courir.</a:t>
            </a:r>
          </a:p>
          <a:p>
            <a:r>
              <a:rPr lang="fr-FR" dirty="0" smtClean="0"/>
              <a:t>              →  En position de chasse.</a:t>
            </a:r>
          </a:p>
          <a:p>
            <a:r>
              <a:rPr lang="fr-FR" dirty="0" smtClean="0"/>
              <a:t>              →  En état de combat.</a:t>
            </a:r>
          </a:p>
          <a:p>
            <a:pPr algn="ctr">
              <a:buNone/>
            </a:pPr>
            <a:endParaRPr lang="fr-FR" u="sng"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ctr"/>
            <a:r>
              <a:rPr lang="fr-FR" sz="3600" b="1" dirty="0" smtClean="0">
                <a:solidFill>
                  <a:srgbClr val="FF0000"/>
                </a:solidFill>
              </a:rPr>
              <a:t>Données préhistoriques liées au monde végétal:</a:t>
            </a:r>
          </a:p>
          <a:p>
            <a:pPr lvl="0" algn="ctr"/>
            <a:r>
              <a:rPr lang="fr-FR" sz="3600" dirty="0" smtClean="0"/>
              <a:t>L’homme préhistorique a utilisé les plantes à des fins diverses car les plantes :</a:t>
            </a:r>
          </a:p>
          <a:p>
            <a:pPr algn="ctr">
              <a:buNone/>
            </a:pPr>
            <a:r>
              <a:rPr lang="fr-FR" sz="3600" dirty="0" smtClean="0"/>
              <a:t>→</a:t>
            </a:r>
            <a:r>
              <a:rPr lang="fr-FR" sz="3600" b="1" dirty="0" smtClean="0"/>
              <a:t> </a:t>
            </a:r>
            <a:r>
              <a:rPr lang="fr-FR" sz="3600" dirty="0" smtClean="0"/>
              <a:t>Constituent une source d’alimentation (nourriture).</a:t>
            </a:r>
          </a:p>
          <a:p>
            <a:pPr algn="ctr">
              <a:buNone/>
            </a:pPr>
            <a:r>
              <a:rPr lang="fr-FR" sz="3600" dirty="0" smtClean="0"/>
              <a:t>→ Possèdent un pouvoir guérisseur caché</a:t>
            </a:r>
          </a:p>
          <a:p>
            <a:endParaRPr lang="fr-FR" sz="3600" dirty="0" smtClean="0"/>
          </a:p>
          <a:p>
            <a:pPr algn="ctr">
              <a:buNone/>
            </a:pPr>
            <a:endParaRPr lang="fr-FR" sz="3600" b="1" dirty="0" smtClean="0">
              <a:solidFill>
                <a:srgbClr val="FF0000"/>
              </a:solidFill>
            </a:endParaRPr>
          </a:p>
          <a:p>
            <a:pPr>
              <a:buFont typeface="Wingdings" pitchFamily="2" charset="2"/>
              <a:buChar char="Ø"/>
            </a:pPr>
            <a:endParaRPr lang="fr-FR" sz="2800" dirty="0"/>
          </a:p>
          <a:p>
            <a:pPr>
              <a:buFont typeface="Wingdings" pitchFamily="2" charset="2"/>
              <a:buChar char="Ø"/>
            </a:pP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fontScale="92500" lnSpcReduction="20000"/>
          </a:bodyPr>
          <a:lstStyle/>
          <a:p>
            <a:pPr algn="ctr">
              <a:buNone/>
            </a:pPr>
            <a:r>
              <a:rPr lang="fr-FR" sz="3600" dirty="0" smtClean="0"/>
              <a:t>  </a:t>
            </a:r>
            <a:r>
              <a:rPr lang="fr-FR" sz="3600" dirty="0" smtClean="0">
                <a:solidFill>
                  <a:srgbClr val="FF0000"/>
                </a:solidFill>
              </a:rPr>
              <a:t> Concernant le pouvoir guérisseur des plantes, un type de raisonnement analogique a conduit aux pratiques suivantes:</a:t>
            </a:r>
          </a:p>
          <a:p>
            <a:pPr algn="ctr">
              <a:buNone/>
            </a:pPr>
            <a:endParaRPr lang="fr-FR" sz="3600" dirty="0" smtClean="0"/>
          </a:p>
          <a:p>
            <a:pPr>
              <a:buFont typeface="Wingdings" pitchFamily="2" charset="2"/>
              <a:buChar char="Ø"/>
            </a:pPr>
            <a:r>
              <a:rPr lang="fr-FR" sz="3600" dirty="0" smtClean="0"/>
              <a:t>Attribution aux </a:t>
            </a:r>
            <a:r>
              <a:rPr lang="fr-FR" sz="3600" b="1" dirty="0" smtClean="0"/>
              <a:t>parties cachées </a:t>
            </a:r>
            <a:r>
              <a:rPr lang="fr-FR" sz="3600" dirty="0" smtClean="0"/>
              <a:t>(racines, bulbes, tubercules) une efficacité de traitement </a:t>
            </a:r>
            <a:r>
              <a:rPr lang="fr-FR" sz="3600" b="1" dirty="0" smtClean="0"/>
              <a:t>des maladies du bas du corps </a:t>
            </a:r>
          </a:p>
          <a:p>
            <a:pPr>
              <a:buNone/>
            </a:pPr>
            <a:endParaRPr lang="fr-FR" sz="3600" dirty="0" smtClean="0"/>
          </a:p>
          <a:p>
            <a:pPr>
              <a:buFont typeface="Wingdings" pitchFamily="2" charset="2"/>
              <a:buChar char="Ø"/>
            </a:pPr>
            <a:r>
              <a:rPr lang="fr-FR" sz="3600" dirty="0" smtClean="0"/>
              <a:t>Attribution aux </a:t>
            </a:r>
            <a:r>
              <a:rPr lang="fr-FR" sz="3600" b="1" dirty="0" smtClean="0"/>
              <a:t>parties aériennes </a:t>
            </a:r>
            <a:r>
              <a:rPr lang="fr-FR" sz="3600" dirty="0" smtClean="0"/>
              <a:t>(feuilles, fleurs, fruits, tiges,…etc.) une efficacité de traitement </a:t>
            </a:r>
            <a:r>
              <a:rPr lang="fr-FR" sz="3600" b="1" dirty="0" smtClean="0"/>
              <a:t>des maladies du haut du corps.</a:t>
            </a:r>
            <a:endParaRPr lang="fr-FR"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r>
              <a:rPr lang="fr-FR" sz="3600" b="1" u="sng" dirty="0"/>
              <a:t>Remarque</a:t>
            </a:r>
            <a:r>
              <a:rPr lang="fr-FR" sz="3600" b="1" dirty="0"/>
              <a:t> </a:t>
            </a:r>
            <a:r>
              <a:rPr lang="fr-FR" sz="3600" dirty="0" smtClean="0"/>
              <a:t>:</a:t>
            </a:r>
          </a:p>
          <a:p>
            <a:pPr marL="0" indent="0" algn="ctr">
              <a:buNone/>
            </a:pPr>
            <a:r>
              <a:rPr lang="fr-FR" sz="3600" dirty="0" smtClean="0"/>
              <a:t> </a:t>
            </a:r>
            <a:r>
              <a:rPr lang="fr-FR" sz="3600" dirty="0"/>
              <a:t>L’usage des plantes a conduit ultérieurement (en Chine et en Égypte) à l’apparition des métiers suivant :</a:t>
            </a:r>
          </a:p>
          <a:p>
            <a:pPr lvl="0" algn="ctr"/>
            <a:r>
              <a:rPr lang="fr-FR" sz="3600" dirty="0"/>
              <a:t>  Collecteurs des racines de plantes</a:t>
            </a:r>
          </a:p>
          <a:p>
            <a:pPr algn="ctr"/>
            <a:r>
              <a:rPr lang="fr-FR" sz="3600" dirty="0"/>
              <a:t>  </a:t>
            </a:r>
            <a:r>
              <a:rPr lang="fr-FR" sz="3600" dirty="0" smtClean="0"/>
              <a:t>Médecins </a:t>
            </a:r>
            <a:r>
              <a:rPr lang="fr-FR" sz="3600" dirty="0"/>
              <a:t>et pharmaciens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Conclusion </a:t>
            </a:r>
            <a:endParaRPr lang="fr-FR" b="1" dirty="0">
              <a:solidFill>
                <a:srgbClr val="C00000"/>
              </a:solidFill>
            </a:endParaRPr>
          </a:p>
        </p:txBody>
      </p:sp>
      <p:sp>
        <p:nvSpPr>
          <p:cNvPr id="3" name="Espace réservé du contenu 2"/>
          <p:cNvSpPr>
            <a:spLocks noGrp="1"/>
          </p:cNvSpPr>
          <p:nvPr>
            <p:ph idx="1"/>
          </p:nvPr>
        </p:nvSpPr>
        <p:spPr/>
        <p:txBody>
          <a:bodyPr>
            <a:normAutofit fontScale="85000" lnSpcReduction="10000"/>
          </a:bodyPr>
          <a:lstStyle/>
          <a:p>
            <a:pPr algn="ctr">
              <a:buNone/>
            </a:pPr>
            <a:r>
              <a:rPr lang="fr-FR" dirty="0"/>
              <a:t>Les données précédentes confirment les éléments </a:t>
            </a:r>
            <a:r>
              <a:rPr lang="fr-FR" dirty="0" smtClean="0"/>
              <a:t>suivants: </a:t>
            </a:r>
          </a:p>
          <a:p>
            <a:pPr algn="ctr">
              <a:buNone/>
            </a:pPr>
            <a:endParaRPr lang="fr-FR" sz="2400" dirty="0" smtClean="0"/>
          </a:p>
          <a:p>
            <a:pPr lvl="1"/>
            <a:r>
              <a:rPr lang="fr-FR" sz="3900" dirty="0"/>
              <a:t>Des témoignages relatifs à des faits et à des </a:t>
            </a:r>
            <a:r>
              <a:rPr lang="fr-FR" sz="3900" b="1" dirty="0"/>
              <a:t>connaissances biologiques</a:t>
            </a:r>
            <a:r>
              <a:rPr lang="fr-FR" sz="3900" dirty="0"/>
              <a:t> qui </a:t>
            </a:r>
            <a:r>
              <a:rPr lang="fr-FR" sz="3900" b="1" dirty="0"/>
              <a:t>répondent à</a:t>
            </a:r>
            <a:r>
              <a:rPr lang="fr-FR" sz="3900" dirty="0"/>
              <a:t> </a:t>
            </a:r>
            <a:r>
              <a:rPr lang="fr-FR" sz="3900" b="1" dirty="0"/>
              <a:t>un besoin réel</a:t>
            </a:r>
            <a:r>
              <a:rPr lang="fr-FR" sz="3900" dirty="0"/>
              <a:t> et </a:t>
            </a:r>
            <a:r>
              <a:rPr lang="fr-FR" sz="3900" b="1" dirty="0"/>
              <a:t>immédiat.</a:t>
            </a:r>
            <a:endParaRPr lang="fr-FR" sz="3500" dirty="0"/>
          </a:p>
          <a:p>
            <a:endParaRPr lang="fr-FR" sz="4300" dirty="0" smtClean="0"/>
          </a:p>
          <a:p>
            <a:pPr lvl="1"/>
            <a:r>
              <a:rPr lang="fr-FR" sz="3900" b="1" dirty="0"/>
              <a:t>Ces connaissances</a:t>
            </a:r>
            <a:r>
              <a:rPr lang="fr-FR" sz="3900" dirty="0"/>
              <a:t> sont de deux types : </a:t>
            </a:r>
            <a:r>
              <a:rPr lang="fr-FR" sz="3900" b="1" dirty="0"/>
              <a:t>communes </a:t>
            </a:r>
            <a:r>
              <a:rPr lang="fr-FR" sz="3900" dirty="0"/>
              <a:t>et </a:t>
            </a:r>
            <a:r>
              <a:rPr lang="fr-FR" sz="3900" b="1" dirty="0"/>
              <a:t>non scientifiques.</a:t>
            </a:r>
            <a:endParaRPr lang="fr-FR" sz="3500" dirty="0"/>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stretch>
            <a:fillRect/>
          </a:stretch>
        </p:blipFill>
        <p:spPr>
          <a:xfrm>
            <a:off x="179512" y="134634"/>
            <a:ext cx="8964488" cy="6534726"/>
          </a:xfrm>
          <a:prstGeom prst="rect">
            <a:avLst/>
          </a:prstGeom>
        </p:spPr>
      </p:pic>
    </p:spTree>
    <p:extLst>
      <p:ext uri="{BB962C8B-B14F-4D97-AF65-F5344CB8AC3E}">
        <p14:creationId xmlns:p14="http://schemas.microsoft.com/office/powerpoint/2010/main" val="256733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préhistoire</a:t>
            </a:r>
            <a:endParaRPr lang="fr-FR" dirty="0"/>
          </a:p>
        </p:txBody>
      </p:sp>
      <p:sp>
        <p:nvSpPr>
          <p:cNvPr id="5" name="Ellipse 4"/>
          <p:cNvSpPr/>
          <p:nvPr/>
        </p:nvSpPr>
        <p:spPr>
          <a:xfrm>
            <a:off x="1857356" y="1428736"/>
            <a:ext cx="5643602" cy="2286016"/>
          </a:xfrm>
          <a:prstGeom prst="ellipse">
            <a:avLst/>
          </a:prstGeom>
          <a:solidFill>
            <a:schemeClr val="bg2">
              <a:lumMod val="9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latin typeface="Times New Roman" pitchFamily="18" charset="0"/>
                <a:cs typeface="Times New Roman" pitchFamily="18" charset="0"/>
              </a:rPr>
              <a:t>Préhistoire</a:t>
            </a:r>
          </a:p>
          <a:p>
            <a:pPr algn="ctr"/>
            <a:r>
              <a:rPr lang="fr-FR" sz="2400" b="1" dirty="0" smtClean="0">
                <a:latin typeface="Times New Roman" pitchFamily="18" charset="0"/>
                <a:cs typeface="Times New Roman" pitchFamily="18" charset="0"/>
              </a:rPr>
              <a:t>=</a:t>
            </a:r>
          </a:p>
          <a:p>
            <a:pPr algn="ctr"/>
            <a:r>
              <a:rPr lang="fr-FR" sz="2400" b="1" dirty="0" smtClean="0">
                <a:latin typeface="Times New Roman" pitchFamily="18" charset="0"/>
                <a:cs typeface="Times New Roman" pitchFamily="18" charset="0"/>
              </a:rPr>
              <a:t>Etudes des artéfacts archéologique </a:t>
            </a:r>
            <a:endParaRPr lang="fr-FR" sz="2400" b="1" dirty="0">
              <a:latin typeface="Times New Roman" pitchFamily="18" charset="0"/>
              <a:cs typeface="Times New Roman" pitchFamily="18" charset="0"/>
            </a:endParaRPr>
          </a:p>
        </p:txBody>
      </p:sp>
      <p:sp>
        <p:nvSpPr>
          <p:cNvPr id="7" name="Ellipse 6"/>
          <p:cNvSpPr/>
          <p:nvPr/>
        </p:nvSpPr>
        <p:spPr>
          <a:xfrm>
            <a:off x="357158" y="4572008"/>
            <a:ext cx="4071966" cy="1785950"/>
          </a:xfrm>
          <a:prstGeom prst="ellipse">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t>Période </a:t>
            </a:r>
            <a:r>
              <a:rPr lang="fr-FR" sz="2400" b="1" dirty="0"/>
              <a:t>paléolithique</a:t>
            </a:r>
            <a:r>
              <a:rPr lang="fr-FR" sz="2000" dirty="0"/>
              <a:t> </a:t>
            </a:r>
            <a:endParaRPr lang="fr-FR" sz="2000" dirty="0">
              <a:latin typeface="Times New Roman" pitchFamily="18" charset="0"/>
              <a:cs typeface="Times New Roman" pitchFamily="18" charset="0"/>
            </a:endParaRPr>
          </a:p>
        </p:txBody>
      </p:sp>
      <p:sp>
        <p:nvSpPr>
          <p:cNvPr id="8" name="Ellipse 7"/>
          <p:cNvSpPr/>
          <p:nvPr/>
        </p:nvSpPr>
        <p:spPr>
          <a:xfrm>
            <a:off x="4714876" y="4572008"/>
            <a:ext cx="4071966" cy="1714512"/>
          </a:xfrm>
          <a:prstGeom prst="ellipse">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t>Période </a:t>
            </a:r>
            <a:r>
              <a:rPr lang="fr-FR" sz="2400" b="1" dirty="0"/>
              <a:t>néolithique</a:t>
            </a:r>
            <a:r>
              <a:rPr lang="fr-FR" sz="2000" b="1" dirty="0"/>
              <a:t>  </a:t>
            </a:r>
            <a:r>
              <a:rPr lang="fr-FR" sz="2000" dirty="0"/>
              <a:t> </a:t>
            </a:r>
            <a:endParaRPr lang="fr-FR" sz="2000" dirty="0">
              <a:latin typeface="Times New Roman" pitchFamily="18" charset="0"/>
              <a:cs typeface="Times New Roman" pitchFamily="18" charset="0"/>
            </a:endParaRPr>
          </a:p>
        </p:txBody>
      </p:sp>
      <p:sp>
        <p:nvSpPr>
          <p:cNvPr id="9" name="Flèche gauche 8"/>
          <p:cNvSpPr/>
          <p:nvPr/>
        </p:nvSpPr>
        <p:spPr>
          <a:xfrm rot="18666615">
            <a:off x="2423290" y="3873752"/>
            <a:ext cx="1001553" cy="4404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gauche 10"/>
          <p:cNvSpPr/>
          <p:nvPr/>
        </p:nvSpPr>
        <p:spPr>
          <a:xfrm rot="14073701">
            <a:off x="5755475" y="3887338"/>
            <a:ext cx="1001553" cy="4404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FR" altLang="fr-FR" dirty="0" smtClean="0"/>
              <a:t>Paléontologie </a:t>
            </a:r>
          </a:p>
        </p:txBody>
      </p:sp>
      <p:sp>
        <p:nvSpPr>
          <p:cNvPr id="5123" name="Espace réservé du contenu 2"/>
          <p:cNvSpPr>
            <a:spLocks noGrp="1"/>
          </p:cNvSpPr>
          <p:nvPr>
            <p:ph idx="1"/>
          </p:nvPr>
        </p:nvSpPr>
        <p:spPr/>
        <p:txBody>
          <a:bodyPr/>
          <a:lstStyle/>
          <a:p>
            <a:pPr algn="ctr">
              <a:buFont typeface="Arial" panose="020B0604020202020204" pitchFamily="34" charset="0"/>
              <a:buNone/>
            </a:pPr>
            <a:r>
              <a:rPr lang="fr-FR" altLang="fr-FR" sz="4400" dirty="0" smtClean="0"/>
              <a:t> Science des êtres vivants ayant existé sur terre avant la période préhistorique, </a:t>
            </a:r>
            <a:r>
              <a:rPr lang="fr-FR" altLang="fr-FR" sz="4400" u="sng" dirty="0" smtClean="0">
                <a:solidFill>
                  <a:srgbClr val="FFC000"/>
                </a:solidFill>
              </a:rPr>
              <a:t>fondée sur l’étude des fossiles.</a:t>
            </a:r>
          </a:p>
        </p:txBody>
      </p:sp>
    </p:spTree>
    <p:extLst>
      <p:ext uri="{BB962C8B-B14F-4D97-AF65-F5344CB8AC3E}">
        <p14:creationId xmlns:p14="http://schemas.microsoft.com/office/powerpoint/2010/main" val="622099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FR" altLang="fr-FR" sz="6000" b="1" smtClean="0"/>
              <a:t>Définition</a:t>
            </a:r>
            <a:endParaRPr lang="fr-FR" altLang="fr-FR" b="1" smtClean="0"/>
          </a:p>
        </p:txBody>
      </p:sp>
      <p:sp>
        <p:nvSpPr>
          <p:cNvPr id="4099" name="Espace réservé du contenu 2"/>
          <p:cNvSpPr>
            <a:spLocks noGrp="1"/>
          </p:cNvSpPr>
          <p:nvPr>
            <p:ph idx="1"/>
          </p:nvPr>
        </p:nvSpPr>
        <p:spPr/>
        <p:txBody>
          <a:bodyPr/>
          <a:lstStyle/>
          <a:p>
            <a:r>
              <a:rPr lang="fr-FR" altLang="fr-FR" dirty="0" smtClean="0"/>
              <a:t>Le</a:t>
            </a:r>
            <a:r>
              <a:rPr lang="fr-FR" altLang="fr-FR" dirty="0" smtClean="0">
                <a:solidFill>
                  <a:srgbClr val="FF0000"/>
                </a:solidFill>
              </a:rPr>
              <a:t> </a:t>
            </a:r>
            <a:r>
              <a:rPr lang="fr-FR" altLang="fr-FR" b="1" dirty="0" smtClean="0">
                <a:solidFill>
                  <a:srgbClr val="FF0000"/>
                </a:solidFill>
              </a:rPr>
              <a:t>Paléolithique</a:t>
            </a:r>
            <a:r>
              <a:rPr lang="fr-FR" altLang="fr-FR" dirty="0" smtClean="0">
                <a:solidFill>
                  <a:srgbClr val="FF0000"/>
                </a:solidFill>
              </a:rPr>
              <a:t> </a:t>
            </a:r>
            <a:r>
              <a:rPr lang="fr-FR" altLang="fr-FR" dirty="0" smtClean="0"/>
              <a:t>est la première période de la Préhistoire. </a:t>
            </a:r>
          </a:p>
          <a:p>
            <a:endParaRPr lang="fr-FR" altLang="fr-FR" dirty="0" smtClean="0"/>
          </a:p>
          <a:p>
            <a:r>
              <a:rPr lang="fr-FR" altLang="fr-FR" dirty="0" smtClean="0"/>
              <a:t>Cette période est la plus longue, elle commence avec l'apparition de l'Homme, il y a environ 3 millions d'années et s'achève vers 12 000 ans avant le présent. </a:t>
            </a:r>
          </a:p>
          <a:p>
            <a:endParaRPr lang="fr-FR" altLang="fr-FR" dirty="0" smtClean="0"/>
          </a:p>
          <a:p>
            <a:r>
              <a:rPr lang="fr-FR" altLang="fr-FR" dirty="0" smtClean="0"/>
              <a:t>Le </a:t>
            </a:r>
            <a:r>
              <a:rPr lang="fr-FR" altLang="fr-FR" b="1" dirty="0" smtClean="0">
                <a:solidFill>
                  <a:srgbClr val="FF0000"/>
                </a:solidFill>
              </a:rPr>
              <a:t>Paléolithique</a:t>
            </a:r>
            <a:r>
              <a:rPr lang="fr-FR" altLang="fr-FR" dirty="0" smtClean="0">
                <a:solidFill>
                  <a:srgbClr val="FF0000"/>
                </a:solidFill>
              </a:rPr>
              <a:t> </a:t>
            </a:r>
            <a:r>
              <a:rPr lang="fr-FR" altLang="fr-FR" dirty="0" smtClean="0"/>
              <a:t>est suivi par le </a:t>
            </a:r>
            <a:r>
              <a:rPr lang="fr-FR" altLang="fr-FR" b="1" dirty="0" smtClean="0">
                <a:solidFill>
                  <a:srgbClr val="FF0000"/>
                </a:solidFill>
              </a:rPr>
              <a:t>Néolithique.</a:t>
            </a:r>
          </a:p>
        </p:txBody>
      </p:sp>
    </p:spTree>
    <p:extLst>
      <p:ext uri="{BB962C8B-B14F-4D97-AF65-F5344CB8AC3E}">
        <p14:creationId xmlns:p14="http://schemas.microsoft.com/office/powerpoint/2010/main" val="171527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9512" y="612845"/>
            <a:ext cx="8136904" cy="3785652"/>
          </a:xfrm>
          <a:prstGeom prst="rect">
            <a:avLst/>
          </a:prstGeom>
        </p:spPr>
        <p:txBody>
          <a:bodyPr wrap="square">
            <a:spAutoFit/>
          </a:bodyPr>
          <a:lstStyle/>
          <a:p>
            <a:pPr lvl="0" algn="ctr" fontAlgn="base">
              <a:spcBef>
                <a:spcPct val="0"/>
              </a:spcBef>
              <a:spcAft>
                <a:spcPct val="0"/>
              </a:spcAft>
            </a:pPr>
            <a:r>
              <a:rPr lang="fr-FR" sz="4000" b="1" dirty="0">
                <a:solidFill>
                  <a:srgbClr val="FF0000"/>
                </a:solidFill>
                <a:latin typeface="Arial" pitchFamily="34" charset="0"/>
                <a:ea typeface="Times New Roman" pitchFamily="18" charset="0"/>
                <a:cs typeface="Times New Roman" pitchFamily="18" charset="0"/>
              </a:rPr>
              <a:t>Période paléolithique </a:t>
            </a:r>
            <a:r>
              <a:rPr lang="fr-FR" sz="4000" b="1" dirty="0" smtClean="0">
                <a:solidFill>
                  <a:srgbClr val="FF0000"/>
                </a:solidFill>
                <a:latin typeface="Arial" pitchFamily="34" charset="0"/>
                <a:ea typeface="Times New Roman" pitchFamily="18" charset="0"/>
                <a:cs typeface="Times New Roman" pitchFamily="18" charset="0"/>
              </a:rPr>
              <a:t>:</a:t>
            </a:r>
          </a:p>
          <a:p>
            <a:pPr lvl="0" algn="ctr" fontAlgn="base">
              <a:spcBef>
                <a:spcPct val="0"/>
              </a:spcBef>
              <a:spcAft>
                <a:spcPct val="0"/>
              </a:spcAft>
            </a:pPr>
            <a:endParaRPr lang="fr-FR" sz="4000" b="1" dirty="0">
              <a:solidFill>
                <a:srgbClr val="FF0000"/>
              </a:solidFill>
              <a:latin typeface="Arial" pitchFamily="34" charset="0"/>
              <a:ea typeface="Times New Roman" pitchFamily="18" charset="0"/>
              <a:cs typeface="Times New Roman" pitchFamily="18" charset="0"/>
            </a:endParaRPr>
          </a:p>
          <a:p>
            <a:pPr lvl="0" algn="ctr" fontAlgn="base">
              <a:spcBef>
                <a:spcPct val="0"/>
              </a:spcBef>
              <a:spcAft>
                <a:spcPct val="0"/>
              </a:spcAft>
            </a:pPr>
            <a:r>
              <a:rPr lang="fr-FR" sz="4000" b="1" dirty="0">
                <a:solidFill>
                  <a:prstClr val="black"/>
                </a:solidFill>
                <a:latin typeface="Arial" pitchFamily="34" charset="0"/>
                <a:ea typeface="Times New Roman" pitchFamily="18" charset="0"/>
                <a:cs typeface="Times New Roman" pitchFamily="18" charset="0"/>
              </a:rPr>
              <a:t> </a:t>
            </a:r>
            <a:r>
              <a:rPr lang="fr-FR" sz="4000" b="1" dirty="0" smtClean="0">
                <a:solidFill>
                  <a:prstClr val="black"/>
                </a:solidFill>
                <a:latin typeface="Arial" pitchFamily="34" charset="0"/>
                <a:ea typeface="Times New Roman" pitchFamily="18" charset="0"/>
                <a:cs typeface="Times New Roman" pitchFamily="18" charset="0"/>
              </a:rPr>
              <a:t>C’est </a:t>
            </a:r>
            <a:r>
              <a:rPr lang="fr-FR" sz="4000" b="1" dirty="0">
                <a:solidFill>
                  <a:prstClr val="black"/>
                </a:solidFill>
                <a:latin typeface="Arial" pitchFamily="34" charset="0"/>
                <a:ea typeface="Times New Roman" pitchFamily="18" charset="0"/>
                <a:cs typeface="Times New Roman" pitchFamily="18" charset="0"/>
              </a:rPr>
              <a:t>la première période de la préhistoire caractérisée par l’usage de la pierre et de la chasse.</a:t>
            </a:r>
            <a:endParaRPr lang="fr-FR" sz="5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72934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6">
                    <a:lumMod val="75000"/>
                  </a:schemeClr>
                </a:solidFill>
              </a:rPr>
              <a:t>CARACTERISTIQUES de la période paléolithique</a:t>
            </a:r>
            <a:r>
              <a:rPr lang="fr-FR" sz="4000" dirty="0" smtClean="0">
                <a:solidFill>
                  <a:schemeClr val="accent6">
                    <a:lumMod val="75000"/>
                  </a:schemeClr>
                </a:solidFill>
              </a:rPr>
              <a:t> (- 3 </a:t>
            </a:r>
            <a:r>
              <a:rPr lang="fr-FR" sz="4000" dirty="0" err="1" smtClean="0">
                <a:solidFill>
                  <a:schemeClr val="accent6">
                    <a:lumMod val="75000"/>
                  </a:schemeClr>
                </a:solidFill>
              </a:rPr>
              <a:t>milions</a:t>
            </a:r>
            <a:r>
              <a:rPr lang="fr-FR" sz="4000" dirty="0" smtClean="0">
                <a:solidFill>
                  <a:schemeClr val="accent6">
                    <a:lumMod val="75000"/>
                  </a:schemeClr>
                </a:solidFill>
              </a:rPr>
              <a:t> d’années)</a:t>
            </a:r>
            <a:endParaRPr lang="fr-FR" dirty="0">
              <a:solidFill>
                <a:schemeClr val="accent6">
                  <a:lumMod val="75000"/>
                </a:schemeClr>
              </a:solidFill>
            </a:endParaRPr>
          </a:p>
        </p:txBody>
      </p:sp>
      <p:sp>
        <p:nvSpPr>
          <p:cNvPr id="3" name="Espace réservé du contenu 2"/>
          <p:cNvSpPr>
            <a:spLocks noGrp="1"/>
          </p:cNvSpPr>
          <p:nvPr>
            <p:ph idx="1"/>
          </p:nvPr>
        </p:nvSpPr>
        <p:spPr>
          <a:xfrm>
            <a:off x="428596" y="2000240"/>
            <a:ext cx="8229600" cy="4525963"/>
          </a:xfrm>
        </p:spPr>
        <p:txBody>
          <a:bodyPr>
            <a:normAutofit lnSpcReduction="10000"/>
          </a:bodyPr>
          <a:lstStyle/>
          <a:p>
            <a:r>
              <a:rPr lang="fr-FR" dirty="0"/>
              <a:t>T</a:t>
            </a:r>
            <a:r>
              <a:rPr lang="fr-FR" dirty="0" smtClean="0"/>
              <a:t>echnique </a:t>
            </a:r>
            <a:r>
              <a:rPr lang="fr-FR" dirty="0"/>
              <a:t>de la </a:t>
            </a:r>
            <a:r>
              <a:rPr lang="fr-FR" dirty="0">
                <a:solidFill>
                  <a:srgbClr val="FF0000"/>
                </a:solidFill>
              </a:rPr>
              <a:t>pierre </a:t>
            </a:r>
            <a:r>
              <a:rPr lang="fr-FR" dirty="0" smtClean="0">
                <a:solidFill>
                  <a:srgbClr val="FF0000"/>
                </a:solidFill>
              </a:rPr>
              <a:t>taillée</a:t>
            </a:r>
          </a:p>
          <a:p>
            <a:r>
              <a:rPr lang="fr-FR" dirty="0" smtClean="0"/>
              <a:t>Maitrise </a:t>
            </a:r>
            <a:r>
              <a:rPr lang="fr-FR" dirty="0" smtClean="0">
                <a:solidFill>
                  <a:srgbClr val="FF0000"/>
                </a:solidFill>
              </a:rPr>
              <a:t>du feu</a:t>
            </a:r>
          </a:p>
          <a:p>
            <a:r>
              <a:rPr lang="fr-FR" dirty="0" smtClean="0"/>
              <a:t>fabrication de vêtements et de contenants à partir de peaux animales</a:t>
            </a:r>
          </a:p>
          <a:p>
            <a:r>
              <a:rPr lang="fr-FR" dirty="0" smtClean="0"/>
              <a:t>Chasse et cueillette</a:t>
            </a:r>
          </a:p>
          <a:p>
            <a:r>
              <a:rPr lang="fr-FR" dirty="0" smtClean="0"/>
              <a:t>Domestication </a:t>
            </a:r>
            <a:r>
              <a:rPr lang="fr-FR" dirty="0"/>
              <a:t>du chien </a:t>
            </a:r>
            <a:endParaRPr lang="fr-FR" dirty="0" smtClean="0"/>
          </a:p>
          <a:p>
            <a:pPr algn="ctr">
              <a:buNone/>
            </a:pPr>
            <a:r>
              <a:rPr lang="fr-FR" sz="3600" dirty="0" smtClean="0">
                <a:solidFill>
                  <a:srgbClr val="FF0000"/>
                </a:solidFill>
              </a:rPr>
              <a:t>Non sédentaire = pas d’élevage et d’agriculture </a:t>
            </a:r>
          </a:p>
          <a:p>
            <a:pPr>
              <a:buNone/>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2090172"/>
            <a:ext cx="6912768" cy="2492990"/>
          </a:xfrm>
          <a:prstGeom prst="rect">
            <a:avLst/>
          </a:prstGeom>
        </p:spPr>
        <p:txBody>
          <a:bodyPr wrap="square">
            <a:spAutoFit/>
          </a:bodyPr>
          <a:lstStyle/>
          <a:p>
            <a:pPr algn="ctr"/>
            <a:r>
              <a:rPr lang="fr-FR" sz="5400" b="1" dirty="0" smtClean="0">
                <a:solidFill>
                  <a:srgbClr val="FF0000"/>
                </a:solidFill>
                <a:ea typeface="+mj-ea"/>
                <a:cs typeface="+mj-cs"/>
              </a:rPr>
              <a:t>Période </a:t>
            </a:r>
            <a:r>
              <a:rPr lang="fr-FR" sz="5400" b="1" dirty="0">
                <a:solidFill>
                  <a:srgbClr val="FF0000"/>
                </a:solidFill>
                <a:ea typeface="+mj-ea"/>
                <a:cs typeface="+mj-cs"/>
              </a:rPr>
              <a:t>N</a:t>
            </a:r>
            <a:r>
              <a:rPr lang="fr-FR" sz="5400" b="1" dirty="0" smtClean="0">
                <a:solidFill>
                  <a:srgbClr val="FF0000"/>
                </a:solidFill>
                <a:ea typeface="+mj-ea"/>
                <a:cs typeface="+mj-cs"/>
              </a:rPr>
              <a:t>éolithique</a:t>
            </a:r>
          </a:p>
          <a:p>
            <a:pPr algn="ctr"/>
            <a:r>
              <a:rPr lang="fr-FR" sz="5400" b="1" dirty="0">
                <a:solidFill>
                  <a:prstClr val="black"/>
                </a:solidFill>
                <a:ea typeface="+mj-ea"/>
                <a:cs typeface="+mj-cs"/>
              </a:rPr>
              <a:t> </a:t>
            </a:r>
            <a:r>
              <a:rPr lang="fr-FR" sz="4800" dirty="0">
                <a:solidFill>
                  <a:prstClr val="black"/>
                </a:solidFill>
                <a:ea typeface="+mj-ea"/>
                <a:cs typeface="+mj-cs"/>
              </a:rPr>
              <a:t>(entre 9 000 et 6 000 ans avant notre ère)</a:t>
            </a:r>
            <a:endParaRPr lang="fr-FR" sz="2400" dirty="0"/>
          </a:p>
        </p:txBody>
      </p:sp>
    </p:spTree>
    <p:extLst>
      <p:ext uri="{BB962C8B-B14F-4D97-AF65-F5344CB8AC3E}">
        <p14:creationId xmlns:p14="http://schemas.microsoft.com/office/powerpoint/2010/main" val="173462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643050"/>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Au </a:t>
            </a:r>
            <a:r>
              <a:rPr kumimoji="0" lang="fr-FR" sz="4000" b="0" i="0" u="none" strike="noStrike" cap="none" normalizeH="0" baseline="0" dirty="0" smtClean="0">
                <a:ln>
                  <a:noFill/>
                </a:ln>
                <a:solidFill>
                  <a:srgbClr val="0000FF"/>
                </a:solidFill>
                <a:effectLst/>
                <a:latin typeface="Arial" pitchFamily="34" charset="0"/>
                <a:ea typeface="Times New Roman" pitchFamily="18" charset="0"/>
                <a:cs typeface="Times New Roman" pitchFamily="18" charset="0"/>
                <a:hlinkClick r:id="rId2" tooltip="Proche-Orient"/>
              </a:rPr>
              <a:t>Proche-Orient</a:t>
            </a:r>
            <a:r>
              <a:rPr kumimoji="0" lang="fr-FR" sz="4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le Néolithique débute vers </a:t>
            </a:r>
            <a:r>
              <a:rPr kumimoji="0" lang="fr-FR" sz="4000" b="0" i="0" u="none" strike="noStrike" cap="none" normalizeH="0" baseline="0" dirty="0" smtClean="0">
                <a:ln>
                  <a:noFill/>
                </a:ln>
                <a:solidFill>
                  <a:srgbClr val="0000FF"/>
                </a:solidFill>
                <a:effectLst/>
                <a:latin typeface="Arial" pitchFamily="34" charset="0"/>
                <a:ea typeface="Times New Roman" pitchFamily="18" charset="0"/>
                <a:cs typeface="Times New Roman" pitchFamily="18" charset="0"/>
                <a:hlinkClick r:id="rId3" tooltip="Xe millénaire av. J.-C."/>
              </a:rPr>
              <a:t>9 000 ans av. J.-C.</a:t>
            </a:r>
            <a:r>
              <a:rPr kumimoji="0" lang="fr-FR" sz="4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Il prend fin avec la généralisation de la </a:t>
            </a:r>
            <a:r>
              <a:rPr kumimoji="0" lang="fr-FR" sz="4000" b="0" i="0" u="none" strike="noStrike" cap="none" normalizeH="0" baseline="0" dirty="0" smtClean="0">
                <a:ln>
                  <a:noFill/>
                </a:ln>
                <a:solidFill>
                  <a:srgbClr val="0000FF"/>
                </a:solidFill>
                <a:effectLst/>
                <a:latin typeface="Arial" pitchFamily="34" charset="0"/>
                <a:ea typeface="Times New Roman" pitchFamily="18" charset="0"/>
                <a:cs typeface="Times New Roman" pitchFamily="18" charset="0"/>
                <a:hlinkClick r:id="rId4" tooltip="Métallurgie"/>
              </a:rPr>
              <a:t>métallurgie</a:t>
            </a:r>
            <a:r>
              <a:rPr kumimoji="0" lang="fr-FR" sz="4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et l’invention de l’</a:t>
            </a:r>
            <a:r>
              <a:rPr kumimoji="0" lang="fr-FR" sz="4000" b="0" i="0" u="none" strike="noStrike" cap="none" normalizeH="0" baseline="0" dirty="0" smtClean="0">
                <a:ln>
                  <a:noFill/>
                </a:ln>
                <a:solidFill>
                  <a:srgbClr val="0000FF"/>
                </a:solidFill>
                <a:effectLst/>
                <a:latin typeface="Arial" pitchFamily="34" charset="0"/>
                <a:ea typeface="Times New Roman" pitchFamily="18" charset="0"/>
                <a:cs typeface="Times New Roman" pitchFamily="18" charset="0"/>
                <a:hlinkClick r:id="rId5" tooltip="Écriture"/>
              </a:rPr>
              <a:t>écriture</a:t>
            </a:r>
            <a:r>
              <a:rPr kumimoji="0" lang="fr-FR" sz="4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vers </a:t>
            </a:r>
            <a:r>
              <a:rPr kumimoji="0" lang="fr-FR" sz="4000" b="0" i="0" u="none" strike="noStrike" cap="none" normalizeH="0" baseline="0" dirty="0" smtClean="0">
                <a:ln>
                  <a:noFill/>
                </a:ln>
                <a:solidFill>
                  <a:srgbClr val="0000FF"/>
                </a:solidFill>
                <a:effectLst/>
                <a:latin typeface="Arial" pitchFamily="34" charset="0"/>
                <a:ea typeface="Times New Roman" pitchFamily="18" charset="0"/>
                <a:cs typeface="Times New Roman" pitchFamily="18" charset="0"/>
                <a:hlinkClick r:id="rId6" tooltip="XXXIIIe siècle av. J.-C."/>
              </a:rPr>
              <a:t>3 300 ans av. J.-C.</a:t>
            </a:r>
            <a:endParaRPr kumimoji="0" lang="fr-FR"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9593</TotalTime>
  <Words>520</Words>
  <Application>Microsoft Office PowerPoint</Application>
  <PresentationFormat>Affichage à l'écran (4:3)</PresentationFormat>
  <Paragraphs>79</Paragraphs>
  <Slides>19</Slides>
  <Notes>3</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19</vt:i4>
      </vt:variant>
    </vt:vector>
  </HeadingPairs>
  <TitlesOfParts>
    <vt:vector size="25" baseType="lpstr">
      <vt:lpstr>Arial</vt:lpstr>
      <vt:lpstr>Calibri</vt:lpstr>
      <vt:lpstr>Times New Roman</vt:lpstr>
      <vt:lpstr>Wingdings</vt:lpstr>
      <vt:lpstr>Thème Office</vt:lpstr>
      <vt:lpstr>2_Thème Office</vt:lpstr>
      <vt:lpstr>Cours 1 Période préhistorique </vt:lpstr>
      <vt:lpstr>Présentation PowerPoint</vt:lpstr>
      <vt:lpstr>La préhistoire</vt:lpstr>
      <vt:lpstr>Paléontologie </vt:lpstr>
      <vt:lpstr>Définition</vt:lpstr>
      <vt:lpstr>Présentation PowerPoint</vt:lpstr>
      <vt:lpstr>CARACTERISTIQUES de la période paléolithique (- 3 milions d’années)</vt:lpstr>
      <vt:lpstr>Présentation PowerPoint</vt:lpstr>
      <vt:lpstr>Présentation PowerPoint</vt:lpstr>
      <vt:lpstr>CARACTERISTIQUES</vt:lpstr>
      <vt:lpstr>Présentation PowerPoint</vt:lpstr>
      <vt:lpstr>Les pratiques empiriques préhistoriques liées au domaine de la biologie</vt:lpstr>
      <vt:lpstr>Les origines de la Biologie contemporaine</vt:lpstr>
      <vt:lpstr>Peinture  rupestre du tassili </vt:lpstr>
      <vt:lpstr>Présentation PowerPoint</vt:lpstr>
      <vt:lpstr>Présentation PowerPoint</vt:lpstr>
      <vt:lpstr>Présentation PowerPoint</vt:lpstr>
      <vt:lpstr>Présentation PowerPoint</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 2: Période préhistorique</dc:title>
  <dc:creator>AISSAT</dc:creator>
  <cp:lastModifiedBy>ghiles aissat</cp:lastModifiedBy>
  <cp:revision>50</cp:revision>
  <dcterms:created xsi:type="dcterms:W3CDTF">2016-11-05T17:58:44Z</dcterms:created>
  <dcterms:modified xsi:type="dcterms:W3CDTF">2022-10-10T18:31:02Z</dcterms:modified>
</cp:coreProperties>
</file>